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  <p:sldMasterId id="2147483804" r:id="rId2"/>
  </p:sldMasterIdLst>
  <p:notesMasterIdLst>
    <p:notesMasterId r:id="rId18"/>
  </p:notesMasterIdLst>
  <p:sldIdLst>
    <p:sldId id="256" r:id="rId3"/>
    <p:sldId id="363" r:id="rId4"/>
    <p:sldId id="364" r:id="rId5"/>
    <p:sldId id="374" r:id="rId6"/>
    <p:sldId id="373" r:id="rId7"/>
    <p:sldId id="365" r:id="rId8"/>
    <p:sldId id="367" r:id="rId9"/>
    <p:sldId id="375" r:id="rId10"/>
    <p:sldId id="368" r:id="rId11"/>
    <p:sldId id="379" r:id="rId12"/>
    <p:sldId id="377" r:id="rId13"/>
    <p:sldId id="369" r:id="rId14"/>
    <p:sldId id="370" r:id="rId15"/>
    <p:sldId id="372" r:id="rId16"/>
    <p:sldId id="378" r:id="rId17"/>
  </p:sldIdLst>
  <p:sldSz cx="9144000" cy="6858000" type="screen4x3"/>
  <p:notesSz cx="6858000" cy="9144000"/>
  <p:custDataLst>
    <p:tags r:id="rId1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8" autoAdjust="0"/>
    <p:restoredTop sz="94689" autoAdjust="0"/>
  </p:normalViewPr>
  <p:slideViewPr>
    <p:cSldViewPr>
      <p:cViewPr varScale="1">
        <p:scale>
          <a:sx n="82" d="100"/>
          <a:sy n="82" d="100"/>
        </p:scale>
        <p:origin x="181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EEA8D-28C7-43FE-9EE1-4E564564BC13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868BC8-B6D2-4D71-94A5-FE379B2D2702}">
      <dgm:prSet/>
      <dgm:spPr/>
      <dgm:t>
        <a:bodyPr/>
        <a:lstStyle/>
        <a:p>
          <a:pPr rtl="0"/>
          <a:r>
            <a:rPr lang="fr-FR" b="0" i="0" baseline="0" dirty="0"/>
            <a:t>Personne</a:t>
          </a:r>
        </a:p>
      </dgm:t>
    </dgm:pt>
    <dgm:pt modelId="{09591056-6562-4E5A-B5FA-2D27FD486231}" type="parTrans" cxnId="{AD64973A-D47E-4B36-9CC3-B9872DB6BBF5}">
      <dgm:prSet/>
      <dgm:spPr/>
      <dgm:t>
        <a:bodyPr/>
        <a:lstStyle/>
        <a:p>
          <a:endParaRPr lang="fr-FR"/>
        </a:p>
      </dgm:t>
    </dgm:pt>
    <dgm:pt modelId="{372CAD10-4712-41E8-A66C-E5F657A4421C}" type="sibTrans" cxnId="{AD64973A-D47E-4B36-9CC3-B9872DB6BBF5}">
      <dgm:prSet/>
      <dgm:spPr/>
      <dgm:t>
        <a:bodyPr/>
        <a:lstStyle/>
        <a:p>
          <a:endParaRPr lang="fr-FR"/>
        </a:p>
      </dgm:t>
    </dgm:pt>
    <dgm:pt modelId="{97F08AD7-4568-40ED-BB61-033788D9D02C}">
      <dgm:prSet/>
      <dgm:spPr/>
      <dgm:t>
        <a:bodyPr/>
        <a:lstStyle/>
        <a:p>
          <a:pPr rtl="0"/>
          <a:r>
            <a:rPr lang="fr-FR" b="0" i="0" baseline="0" dirty="0"/>
            <a:t>Situation</a:t>
          </a:r>
        </a:p>
      </dgm:t>
    </dgm:pt>
    <dgm:pt modelId="{DBD1F56B-0F0F-4558-80CA-9B26493E6BB2}" type="parTrans" cxnId="{9347DFB8-4438-434C-82E8-8B8215A802B3}">
      <dgm:prSet/>
      <dgm:spPr/>
      <dgm:t>
        <a:bodyPr/>
        <a:lstStyle/>
        <a:p>
          <a:endParaRPr lang="fr-FR"/>
        </a:p>
      </dgm:t>
    </dgm:pt>
    <dgm:pt modelId="{30D96408-0B7C-4D76-880A-6FBC56192401}" type="sibTrans" cxnId="{9347DFB8-4438-434C-82E8-8B8215A802B3}">
      <dgm:prSet/>
      <dgm:spPr/>
      <dgm:t>
        <a:bodyPr/>
        <a:lstStyle/>
        <a:p>
          <a:endParaRPr lang="fr-FR"/>
        </a:p>
      </dgm:t>
    </dgm:pt>
    <dgm:pt modelId="{65C74B19-59CA-42CA-A97A-6E02205C5D51}">
      <dgm:prSet/>
      <dgm:spPr/>
      <dgm:t>
        <a:bodyPr/>
        <a:lstStyle/>
        <a:p>
          <a:pPr rtl="0"/>
          <a:r>
            <a:rPr lang="fr-FR" b="0" i="0" baseline="0" dirty="0"/>
            <a:t>Contexte</a:t>
          </a:r>
        </a:p>
      </dgm:t>
    </dgm:pt>
    <dgm:pt modelId="{B0E786B1-F248-4972-99A1-392917713A71}" type="parTrans" cxnId="{1A3B8E25-6560-419D-929F-2B7E47556853}">
      <dgm:prSet/>
      <dgm:spPr/>
      <dgm:t>
        <a:bodyPr/>
        <a:lstStyle/>
        <a:p>
          <a:endParaRPr lang="fr-FR"/>
        </a:p>
      </dgm:t>
    </dgm:pt>
    <dgm:pt modelId="{FC1701CA-EE4B-4397-B2FE-B27356A39148}" type="sibTrans" cxnId="{1A3B8E25-6560-419D-929F-2B7E47556853}">
      <dgm:prSet/>
      <dgm:spPr/>
      <dgm:t>
        <a:bodyPr/>
        <a:lstStyle/>
        <a:p>
          <a:endParaRPr lang="fr-FR"/>
        </a:p>
      </dgm:t>
    </dgm:pt>
    <dgm:pt modelId="{802AE368-5365-4127-8471-FE3C612EEA3F}" type="pres">
      <dgm:prSet presAssocID="{572EEA8D-28C7-43FE-9EE1-4E564564BC13}" presName="composite" presStyleCnt="0">
        <dgm:presLayoutVars>
          <dgm:chMax val="5"/>
          <dgm:dir/>
          <dgm:resizeHandles val="exact"/>
        </dgm:presLayoutVars>
      </dgm:prSet>
      <dgm:spPr/>
    </dgm:pt>
    <dgm:pt modelId="{7DB92365-269D-456F-8C0A-AD71BE641D4E}" type="pres">
      <dgm:prSet presAssocID="{9E868BC8-B6D2-4D71-94A5-FE379B2D2702}" presName="circle1" presStyleLbl="lnNode1" presStyleIdx="0" presStyleCnt="3"/>
      <dgm:spPr/>
    </dgm:pt>
    <dgm:pt modelId="{ACC566BF-DA37-4A73-8807-1C27598C43E5}" type="pres">
      <dgm:prSet presAssocID="{9E868BC8-B6D2-4D71-94A5-FE379B2D2702}" presName="text1" presStyleLbl="revTx" presStyleIdx="0" presStyleCnt="3">
        <dgm:presLayoutVars>
          <dgm:bulletEnabled val="1"/>
        </dgm:presLayoutVars>
      </dgm:prSet>
      <dgm:spPr/>
    </dgm:pt>
    <dgm:pt modelId="{5C05AB45-4A13-4026-8B35-732A65484FE8}" type="pres">
      <dgm:prSet presAssocID="{9E868BC8-B6D2-4D71-94A5-FE379B2D2702}" presName="line1" presStyleLbl="callout" presStyleIdx="0" presStyleCnt="6"/>
      <dgm:spPr/>
    </dgm:pt>
    <dgm:pt modelId="{B6BDB5D3-138A-459D-BB0B-7763CE543AA8}" type="pres">
      <dgm:prSet presAssocID="{9E868BC8-B6D2-4D71-94A5-FE379B2D2702}" presName="d1" presStyleLbl="callout" presStyleIdx="1" presStyleCnt="6"/>
      <dgm:spPr/>
    </dgm:pt>
    <dgm:pt modelId="{C63E34EF-71B2-40B1-9D5C-5349D6A5A0A1}" type="pres">
      <dgm:prSet presAssocID="{97F08AD7-4568-40ED-BB61-033788D9D02C}" presName="circle2" presStyleLbl="lnNode1" presStyleIdx="1" presStyleCnt="3"/>
      <dgm:spPr/>
    </dgm:pt>
    <dgm:pt modelId="{BE436D71-BAE2-488D-BD3F-0ECD87834D2B}" type="pres">
      <dgm:prSet presAssocID="{97F08AD7-4568-40ED-BB61-033788D9D02C}" presName="text2" presStyleLbl="revTx" presStyleIdx="1" presStyleCnt="3">
        <dgm:presLayoutVars>
          <dgm:bulletEnabled val="1"/>
        </dgm:presLayoutVars>
      </dgm:prSet>
      <dgm:spPr/>
    </dgm:pt>
    <dgm:pt modelId="{404A3671-C7B0-4E15-A0C3-C3A536EAF345}" type="pres">
      <dgm:prSet presAssocID="{97F08AD7-4568-40ED-BB61-033788D9D02C}" presName="line2" presStyleLbl="callout" presStyleIdx="2" presStyleCnt="6"/>
      <dgm:spPr/>
    </dgm:pt>
    <dgm:pt modelId="{868C3B83-7A9A-4329-B518-166709747BEC}" type="pres">
      <dgm:prSet presAssocID="{97F08AD7-4568-40ED-BB61-033788D9D02C}" presName="d2" presStyleLbl="callout" presStyleIdx="3" presStyleCnt="6"/>
      <dgm:spPr/>
    </dgm:pt>
    <dgm:pt modelId="{552AD3C2-181A-4F46-BE68-D32256182D78}" type="pres">
      <dgm:prSet presAssocID="{65C74B19-59CA-42CA-A97A-6E02205C5D51}" presName="circle3" presStyleLbl="lnNode1" presStyleIdx="2" presStyleCnt="3"/>
      <dgm:spPr/>
    </dgm:pt>
    <dgm:pt modelId="{09771B23-6CA6-4BE7-8D75-CCC699AFAF71}" type="pres">
      <dgm:prSet presAssocID="{65C74B19-59CA-42CA-A97A-6E02205C5D51}" presName="text3" presStyleLbl="revTx" presStyleIdx="2" presStyleCnt="3">
        <dgm:presLayoutVars>
          <dgm:bulletEnabled val="1"/>
        </dgm:presLayoutVars>
      </dgm:prSet>
      <dgm:spPr/>
    </dgm:pt>
    <dgm:pt modelId="{2EB90477-2BCC-42CA-A04F-EF34134B4B4A}" type="pres">
      <dgm:prSet presAssocID="{65C74B19-59CA-42CA-A97A-6E02205C5D51}" presName="line3" presStyleLbl="callout" presStyleIdx="4" presStyleCnt="6"/>
      <dgm:spPr/>
    </dgm:pt>
    <dgm:pt modelId="{E452218C-FEFC-416F-9276-82250BEE0B35}" type="pres">
      <dgm:prSet presAssocID="{65C74B19-59CA-42CA-A97A-6E02205C5D51}" presName="d3" presStyleLbl="callout" presStyleIdx="5" presStyleCnt="6"/>
      <dgm:spPr/>
    </dgm:pt>
  </dgm:ptLst>
  <dgm:cxnLst>
    <dgm:cxn modelId="{1718B115-9371-4DF3-9B38-88F1B0D2F1A3}" type="presOf" srcId="{9E868BC8-B6D2-4D71-94A5-FE379B2D2702}" destId="{ACC566BF-DA37-4A73-8807-1C27598C43E5}" srcOrd="0" destOrd="0" presId="urn:microsoft.com/office/officeart/2005/8/layout/target1"/>
    <dgm:cxn modelId="{1A3B8E25-6560-419D-929F-2B7E47556853}" srcId="{572EEA8D-28C7-43FE-9EE1-4E564564BC13}" destId="{65C74B19-59CA-42CA-A97A-6E02205C5D51}" srcOrd="2" destOrd="0" parTransId="{B0E786B1-F248-4972-99A1-392917713A71}" sibTransId="{FC1701CA-EE4B-4397-B2FE-B27356A39148}"/>
    <dgm:cxn modelId="{AD64973A-D47E-4B36-9CC3-B9872DB6BBF5}" srcId="{572EEA8D-28C7-43FE-9EE1-4E564564BC13}" destId="{9E868BC8-B6D2-4D71-94A5-FE379B2D2702}" srcOrd="0" destOrd="0" parTransId="{09591056-6562-4E5A-B5FA-2D27FD486231}" sibTransId="{372CAD10-4712-41E8-A66C-E5F657A4421C}"/>
    <dgm:cxn modelId="{DF4F67AC-CF09-4E0D-A360-2DD64BEC5DFA}" type="presOf" srcId="{572EEA8D-28C7-43FE-9EE1-4E564564BC13}" destId="{802AE368-5365-4127-8471-FE3C612EEA3F}" srcOrd="0" destOrd="0" presId="urn:microsoft.com/office/officeart/2005/8/layout/target1"/>
    <dgm:cxn modelId="{422949B0-5BDE-4680-86A6-EFBF599A36DB}" type="presOf" srcId="{65C74B19-59CA-42CA-A97A-6E02205C5D51}" destId="{09771B23-6CA6-4BE7-8D75-CCC699AFAF71}" srcOrd="0" destOrd="0" presId="urn:microsoft.com/office/officeart/2005/8/layout/target1"/>
    <dgm:cxn modelId="{D66BD6B6-A472-4010-B941-9D750592158A}" type="presOf" srcId="{97F08AD7-4568-40ED-BB61-033788D9D02C}" destId="{BE436D71-BAE2-488D-BD3F-0ECD87834D2B}" srcOrd="0" destOrd="0" presId="urn:microsoft.com/office/officeart/2005/8/layout/target1"/>
    <dgm:cxn modelId="{9347DFB8-4438-434C-82E8-8B8215A802B3}" srcId="{572EEA8D-28C7-43FE-9EE1-4E564564BC13}" destId="{97F08AD7-4568-40ED-BB61-033788D9D02C}" srcOrd="1" destOrd="0" parTransId="{DBD1F56B-0F0F-4558-80CA-9B26493E6BB2}" sibTransId="{30D96408-0B7C-4D76-880A-6FBC56192401}"/>
    <dgm:cxn modelId="{6AD36CE8-C104-4D7D-9CDA-7613C3174B1C}" type="presParOf" srcId="{802AE368-5365-4127-8471-FE3C612EEA3F}" destId="{7DB92365-269D-456F-8C0A-AD71BE641D4E}" srcOrd="0" destOrd="0" presId="urn:microsoft.com/office/officeart/2005/8/layout/target1"/>
    <dgm:cxn modelId="{8E59B194-650B-4434-AC9F-BE42D682DEA6}" type="presParOf" srcId="{802AE368-5365-4127-8471-FE3C612EEA3F}" destId="{ACC566BF-DA37-4A73-8807-1C27598C43E5}" srcOrd="1" destOrd="0" presId="urn:microsoft.com/office/officeart/2005/8/layout/target1"/>
    <dgm:cxn modelId="{C7D9F310-A740-44EB-983D-F64AA53351AD}" type="presParOf" srcId="{802AE368-5365-4127-8471-FE3C612EEA3F}" destId="{5C05AB45-4A13-4026-8B35-732A65484FE8}" srcOrd="2" destOrd="0" presId="urn:microsoft.com/office/officeart/2005/8/layout/target1"/>
    <dgm:cxn modelId="{DD0C15D8-210F-48A3-9134-0C37E4C855D8}" type="presParOf" srcId="{802AE368-5365-4127-8471-FE3C612EEA3F}" destId="{B6BDB5D3-138A-459D-BB0B-7763CE543AA8}" srcOrd="3" destOrd="0" presId="urn:microsoft.com/office/officeart/2005/8/layout/target1"/>
    <dgm:cxn modelId="{0D380D7F-3254-4047-93CB-4056E9E50CDE}" type="presParOf" srcId="{802AE368-5365-4127-8471-FE3C612EEA3F}" destId="{C63E34EF-71B2-40B1-9D5C-5349D6A5A0A1}" srcOrd="4" destOrd="0" presId="urn:microsoft.com/office/officeart/2005/8/layout/target1"/>
    <dgm:cxn modelId="{DA33EAD3-C49C-4D34-A31B-AE51CC5AFAC1}" type="presParOf" srcId="{802AE368-5365-4127-8471-FE3C612EEA3F}" destId="{BE436D71-BAE2-488D-BD3F-0ECD87834D2B}" srcOrd="5" destOrd="0" presId="urn:microsoft.com/office/officeart/2005/8/layout/target1"/>
    <dgm:cxn modelId="{145FB1B1-8399-4063-895A-C4A7CB45CCE0}" type="presParOf" srcId="{802AE368-5365-4127-8471-FE3C612EEA3F}" destId="{404A3671-C7B0-4E15-A0C3-C3A536EAF345}" srcOrd="6" destOrd="0" presId="urn:microsoft.com/office/officeart/2005/8/layout/target1"/>
    <dgm:cxn modelId="{7B8DC6A3-7816-4270-9086-8307F1A6BB1D}" type="presParOf" srcId="{802AE368-5365-4127-8471-FE3C612EEA3F}" destId="{868C3B83-7A9A-4329-B518-166709747BEC}" srcOrd="7" destOrd="0" presId="urn:microsoft.com/office/officeart/2005/8/layout/target1"/>
    <dgm:cxn modelId="{B413324B-AAE4-4BD5-86C4-0F7F8CD19C16}" type="presParOf" srcId="{802AE368-5365-4127-8471-FE3C612EEA3F}" destId="{552AD3C2-181A-4F46-BE68-D32256182D78}" srcOrd="8" destOrd="0" presId="urn:microsoft.com/office/officeart/2005/8/layout/target1"/>
    <dgm:cxn modelId="{CFDA6030-FC6D-45DD-B101-A6F65956EDF9}" type="presParOf" srcId="{802AE368-5365-4127-8471-FE3C612EEA3F}" destId="{09771B23-6CA6-4BE7-8D75-CCC699AFAF71}" srcOrd="9" destOrd="0" presId="urn:microsoft.com/office/officeart/2005/8/layout/target1"/>
    <dgm:cxn modelId="{93779565-A8D9-49E4-A6BA-32607A1DFC1B}" type="presParOf" srcId="{802AE368-5365-4127-8471-FE3C612EEA3F}" destId="{2EB90477-2BCC-42CA-A04F-EF34134B4B4A}" srcOrd="10" destOrd="0" presId="urn:microsoft.com/office/officeart/2005/8/layout/target1"/>
    <dgm:cxn modelId="{2BA4F1DC-1F3D-49F9-98BD-E87F7882081B}" type="presParOf" srcId="{802AE368-5365-4127-8471-FE3C612EEA3F}" destId="{E452218C-FEFC-416F-9276-82250BEE0B35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AD3C2-181A-4F46-BE68-D32256182D78}">
      <dsp:nvSpPr>
        <dsp:cNvPr id="0" name=""/>
        <dsp:cNvSpPr/>
      </dsp:nvSpPr>
      <dsp:spPr>
        <a:xfrm>
          <a:off x="172793" y="547914"/>
          <a:ext cx="1643742" cy="1643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E34EF-71B2-40B1-9D5C-5349D6A5A0A1}">
      <dsp:nvSpPr>
        <dsp:cNvPr id="0" name=""/>
        <dsp:cNvSpPr/>
      </dsp:nvSpPr>
      <dsp:spPr>
        <a:xfrm>
          <a:off x="501541" y="876662"/>
          <a:ext cx="986245" cy="986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B92365-269D-456F-8C0A-AD71BE641D4E}">
      <dsp:nvSpPr>
        <dsp:cNvPr id="0" name=""/>
        <dsp:cNvSpPr/>
      </dsp:nvSpPr>
      <dsp:spPr>
        <a:xfrm>
          <a:off x="830290" y="1205410"/>
          <a:ext cx="328748" cy="328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566BF-DA37-4A73-8807-1C27598C43E5}">
      <dsp:nvSpPr>
        <dsp:cNvPr id="0" name=""/>
        <dsp:cNvSpPr/>
      </dsp:nvSpPr>
      <dsp:spPr>
        <a:xfrm>
          <a:off x="2090492" y="0"/>
          <a:ext cx="821871" cy="47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kern="1200" baseline="0" dirty="0"/>
            <a:t>Personne</a:t>
          </a:r>
        </a:p>
      </dsp:txBody>
      <dsp:txXfrm>
        <a:off x="2090492" y="0"/>
        <a:ext cx="821871" cy="479424"/>
      </dsp:txXfrm>
    </dsp:sp>
    <dsp:sp modelId="{5C05AB45-4A13-4026-8B35-732A65484FE8}">
      <dsp:nvSpPr>
        <dsp:cNvPr id="0" name=""/>
        <dsp:cNvSpPr/>
      </dsp:nvSpPr>
      <dsp:spPr>
        <a:xfrm>
          <a:off x="1885024" y="239712"/>
          <a:ext cx="205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DB5D3-138A-459D-BB0B-7763CE543AA8}">
      <dsp:nvSpPr>
        <dsp:cNvPr id="0" name=""/>
        <dsp:cNvSpPr/>
      </dsp:nvSpPr>
      <dsp:spPr>
        <a:xfrm rot="5400000">
          <a:off x="874534" y="360116"/>
          <a:ext cx="1129798" cy="88953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36D71-BAE2-488D-BD3F-0ECD87834D2B}">
      <dsp:nvSpPr>
        <dsp:cNvPr id="0" name=""/>
        <dsp:cNvSpPr/>
      </dsp:nvSpPr>
      <dsp:spPr>
        <a:xfrm>
          <a:off x="2090492" y="479424"/>
          <a:ext cx="821871" cy="47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kern="1200" baseline="0" dirty="0"/>
            <a:t>Situation</a:t>
          </a:r>
        </a:p>
      </dsp:txBody>
      <dsp:txXfrm>
        <a:off x="2090492" y="479424"/>
        <a:ext cx="821871" cy="479424"/>
      </dsp:txXfrm>
    </dsp:sp>
    <dsp:sp modelId="{404A3671-C7B0-4E15-A0C3-C3A536EAF345}">
      <dsp:nvSpPr>
        <dsp:cNvPr id="0" name=""/>
        <dsp:cNvSpPr/>
      </dsp:nvSpPr>
      <dsp:spPr>
        <a:xfrm>
          <a:off x="1885024" y="719137"/>
          <a:ext cx="205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C3B83-7A9A-4329-B518-166709747BEC}">
      <dsp:nvSpPr>
        <dsp:cNvPr id="0" name=""/>
        <dsp:cNvSpPr/>
      </dsp:nvSpPr>
      <dsp:spPr>
        <a:xfrm rot="5400000">
          <a:off x="1117041" y="832062"/>
          <a:ext cx="880388" cy="65393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71B23-6CA6-4BE7-8D75-CCC699AFAF71}">
      <dsp:nvSpPr>
        <dsp:cNvPr id="0" name=""/>
        <dsp:cNvSpPr/>
      </dsp:nvSpPr>
      <dsp:spPr>
        <a:xfrm>
          <a:off x="2090492" y="958849"/>
          <a:ext cx="821871" cy="479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kern="1200" baseline="0" dirty="0"/>
            <a:t>Contexte</a:t>
          </a:r>
        </a:p>
      </dsp:txBody>
      <dsp:txXfrm>
        <a:off x="2090492" y="958849"/>
        <a:ext cx="821871" cy="479424"/>
      </dsp:txXfrm>
    </dsp:sp>
    <dsp:sp modelId="{2EB90477-2BCC-42CA-A04F-EF34134B4B4A}">
      <dsp:nvSpPr>
        <dsp:cNvPr id="0" name=""/>
        <dsp:cNvSpPr/>
      </dsp:nvSpPr>
      <dsp:spPr>
        <a:xfrm>
          <a:off x="1885024" y="1198561"/>
          <a:ext cx="205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2218C-FEFC-416F-9276-82250BEE0B35}">
      <dsp:nvSpPr>
        <dsp:cNvPr id="0" name=""/>
        <dsp:cNvSpPr/>
      </dsp:nvSpPr>
      <dsp:spPr>
        <a:xfrm rot="5400000">
          <a:off x="1359849" y="1303624"/>
          <a:ext cx="629005" cy="41833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3C9C3-2E50-4DA6-B701-880F4FB7D1F4}" type="datetimeFigureOut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5770B-693B-4A03-A664-18FDC9385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5770B-693B-4A03-A664-18FDC9385603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A0C333-445C-4D2E-8F42-83EDCF20CE82}" type="slidenum">
              <a:rPr lang="fr-FR"/>
              <a:pPr/>
              <a:t>2</a:t>
            </a:fld>
            <a:endParaRPr lang="fr-FR" dirty="0"/>
          </a:p>
        </p:txBody>
      </p:sp>
      <p:sp>
        <p:nvSpPr>
          <p:cNvPr id="92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3B2FE-3C66-4D95-AA2E-DAFA15DF38F3}" type="slidenum">
              <a:rPr lang="fr-FR"/>
              <a:pPr/>
              <a:t>3</a:t>
            </a:fld>
            <a:endParaRPr lang="fr-FR" dirty="0"/>
          </a:p>
        </p:txBody>
      </p:sp>
      <p:sp>
        <p:nvSpPr>
          <p:cNvPr id="101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3B2FE-3C66-4D95-AA2E-DAFA15DF38F3}" type="slidenum">
              <a:rPr lang="fr-FR"/>
              <a:pPr/>
              <a:t>4</a:t>
            </a:fld>
            <a:endParaRPr lang="fr-FR"/>
          </a:p>
        </p:txBody>
      </p:sp>
      <p:sp>
        <p:nvSpPr>
          <p:cNvPr id="101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5770B-693B-4A03-A664-18FDC9385603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5770B-693B-4A03-A664-18FDC938560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19AFA-096C-46FA-9C12-6F5798C978DD}" type="slidenum">
              <a:rPr lang="fr-FR"/>
              <a:pPr/>
              <a:t>13</a:t>
            </a:fld>
            <a:endParaRPr lang="fr-FR" dirty="0"/>
          </a:p>
        </p:txBody>
      </p:sp>
      <p:sp>
        <p:nvSpPr>
          <p:cNvPr id="101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6CB3C-153F-4CE1-930A-CB3B75178315}" type="slidenum">
              <a:rPr lang="fr-FR"/>
              <a:pPr/>
              <a:t>14</a:t>
            </a:fld>
            <a:endParaRPr lang="fr-FR"/>
          </a:p>
        </p:txBody>
      </p:sp>
      <p:sp>
        <p:nvSpPr>
          <p:cNvPr id="101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5770B-693B-4A03-A664-18FDC9385603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EB818D-4B4E-40F3-8175-51DDC19A6F05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fr-FR"/>
              <a:t>LOGO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DC6FAB4C-8DBB-49A4-BD1C-7C2F79660574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A5AD17B-A01B-4EAB-A935-B4F9DD082040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51097226-4254-45AE-B721-F85614E97327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28859D8F-4168-4029-BF8F-8152A528ABF2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790DF0E-387A-4972-A13F-FF932E18D5F1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23F27436-CDAF-4FD5-8934-989C4682B9CD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BB7D169-2D76-45B3-8231-F22E44120537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37F6EFC-3D9C-46E6-A940-8D613678078E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7C67E42B-EB7A-4A44-94FD-AD15D62B80A2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LOGO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65B47C-D1EF-4CC3-98EF-D7E2D28F7E77}" type="datetime1">
              <a:rPr lang="fr-FR" smtClean="0"/>
              <a:pPr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fr-FR"/>
              <a:t>LOGO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A6E5E5-4553-4A33-A36B-77ED975D467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72400" y="6237312"/>
            <a:ext cx="840632" cy="535757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3C1A7A3-C40E-4A66-8BF7-66357FECEBC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441" y="6024578"/>
            <a:ext cx="688549" cy="847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ransition spd="med"/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260350"/>
            <a:ext cx="78311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052513"/>
            <a:ext cx="80295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</a:rPr>
              <a:t>DATE 16/08/2012</a:t>
            </a:r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000000"/>
                </a:solidFill>
              </a:rPr>
              <a:t>P.</a:t>
            </a:r>
            <a:fld id="{CA435573-52B6-4155-B29C-1A16C52D55F3}" type="slidenum">
              <a:rPr lang="fr-F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28072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28074" name="Line 10"/>
          <p:cNvSpPr>
            <a:spLocks noChangeShapeType="1"/>
          </p:cNvSpPr>
          <p:nvPr/>
        </p:nvSpPr>
        <p:spPr bwMode="gray">
          <a:xfrm flipH="1">
            <a:off x="323850" y="6194425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28076" name="Line 12"/>
          <p:cNvSpPr>
            <a:spLocks noChangeShapeType="1"/>
          </p:cNvSpPr>
          <p:nvPr/>
        </p:nvSpPr>
        <p:spPr bwMode="gray">
          <a:xfrm flipH="1">
            <a:off x="323850" y="755650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28077" name="Rectangle 13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800" b="1">
                <a:solidFill>
                  <a:srgbClr val="000000"/>
                </a:solidFill>
              </a:rPr>
              <a:t>|</a:t>
            </a:r>
          </a:p>
        </p:txBody>
      </p:sp>
      <p:pic>
        <p:nvPicPr>
          <p:cNvPr id="728078" name="Picture 1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0"/>
            <a:ext cx="1979612" cy="771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9pPr>
    </p:titleStyle>
    <p:bodyStyle>
      <a:lvl1pPr marL="180975" indent="-180975" algn="l" rtl="0" fontAlgn="base">
        <a:spcBef>
          <a:spcPct val="10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fontAlgn="base">
        <a:spcBef>
          <a:spcPct val="50000"/>
        </a:spcBef>
        <a:spcAft>
          <a:spcPct val="0"/>
        </a:spcAft>
        <a:buChar char="•"/>
        <a:defRPr sz="1300" b="1">
          <a:solidFill>
            <a:srgbClr val="000000"/>
          </a:solidFill>
          <a:latin typeface="+mn-lt"/>
          <a:cs typeface="+mn-cs"/>
        </a:defRPr>
      </a:lvl2pPr>
      <a:lvl3pPr marL="542925" indent="-180975" algn="l" rtl="0" fontAlgn="base">
        <a:spcBef>
          <a:spcPct val="50000"/>
        </a:spcBef>
        <a:spcAft>
          <a:spcPct val="0"/>
        </a:spcAft>
        <a:buFont typeface="Arial" charset="0"/>
        <a:buChar char="▫"/>
        <a:defRPr sz="1300">
          <a:solidFill>
            <a:srgbClr val="000000"/>
          </a:solidFill>
          <a:latin typeface="+mn-lt"/>
          <a:cs typeface="+mn-cs"/>
        </a:defRPr>
      </a:lvl3pPr>
      <a:lvl4pPr marL="723900" indent="-179388" algn="l" rtl="0" fontAlgn="base">
        <a:spcBef>
          <a:spcPct val="50000"/>
        </a:spcBef>
        <a:spcAft>
          <a:spcPct val="0"/>
        </a:spcAft>
        <a:buFont typeface="Arial" charset="0"/>
        <a:buChar char="-"/>
        <a:defRPr sz="1100">
          <a:solidFill>
            <a:srgbClr val="000000"/>
          </a:solidFill>
          <a:latin typeface="+mn-lt"/>
          <a:cs typeface="+mn-cs"/>
        </a:defRPr>
      </a:lvl4pPr>
      <a:lvl5pPr marL="885825" indent="-160338" algn="l" rtl="0" fontAlgn="base">
        <a:spcBef>
          <a:spcPct val="50000"/>
        </a:spcBef>
        <a:spcAft>
          <a:spcPct val="0"/>
        </a:spcAft>
        <a:buFont typeface="Arial" charset="0"/>
        <a:buChar char="."/>
        <a:defRPr sz="1100">
          <a:solidFill>
            <a:srgbClr val="000000"/>
          </a:solidFill>
          <a:latin typeface="+mn-lt"/>
          <a:cs typeface="+mn-cs"/>
        </a:defRPr>
      </a:lvl5pPr>
      <a:lvl6pPr marL="1343025" indent="-160338" algn="l" rtl="0" fontAlgn="base">
        <a:spcBef>
          <a:spcPct val="50000"/>
        </a:spcBef>
        <a:spcAft>
          <a:spcPct val="0"/>
        </a:spcAft>
        <a:buFont typeface="Arial" charset="0"/>
        <a:buChar char="."/>
        <a:defRPr sz="1100">
          <a:solidFill>
            <a:srgbClr val="000000"/>
          </a:solidFill>
          <a:latin typeface="+mn-lt"/>
          <a:cs typeface="+mn-cs"/>
        </a:defRPr>
      </a:lvl6pPr>
      <a:lvl7pPr marL="1800225" indent="-160338" algn="l" rtl="0" fontAlgn="base">
        <a:spcBef>
          <a:spcPct val="50000"/>
        </a:spcBef>
        <a:spcAft>
          <a:spcPct val="0"/>
        </a:spcAft>
        <a:buFont typeface="Arial" charset="0"/>
        <a:buChar char="."/>
        <a:defRPr sz="1100">
          <a:solidFill>
            <a:srgbClr val="000000"/>
          </a:solidFill>
          <a:latin typeface="+mn-lt"/>
          <a:cs typeface="+mn-cs"/>
        </a:defRPr>
      </a:lvl7pPr>
      <a:lvl8pPr marL="2257425" indent="-160338" algn="l" rtl="0" fontAlgn="base">
        <a:spcBef>
          <a:spcPct val="50000"/>
        </a:spcBef>
        <a:spcAft>
          <a:spcPct val="0"/>
        </a:spcAft>
        <a:buFont typeface="Arial" charset="0"/>
        <a:buChar char="."/>
        <a:defRPr sz="1100">
          <a:solidFill>
            <a:srgbClr val="000000"/>
          </a:solidFill>
          <a:latin typeface="+mn-lt"/>
          <a:cs typeface="+mn-cs"/>
        </a:defRPr>
      </a:lvl8pPr>
      <a:lvl9pPr marL="2714625" indent="-160338" algn="l" rtl="0" fontAlgn="base">
        <a:spcBef>
          <a:spcPct val="50000"/>
        </a:spcBef>
        <a:spcAft>
          <a:spcPct val="0"/>
        </a:spcAft>
        <a:buFont typeface="Arial" charset="0"/>
        <a:buChar char="."/>
        <a:defRPr sz="11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ascoaching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atricemetais.com/" TargetMode="External"/><Relationship Id="rId4" Type="http://schemas.openxmlformats.org/officeDocument/2006/relationships/hyperlink" Target="mailto:p.metais@metascoaching.f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/>
              <a:t>CODÉVELOPPEMENT PROFESSIONNEL </a:t>
            </a:r>
            <a:br>
              <a:rPr lang="fr-FR" sz="4000" dirty="0"/>
            </a:br>
            <a:br>
              <a:rPr lang="fr-FR" sz="1600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720080"/>
          </a:xfrm>
        </p:spPr>
        <p:txBody>
          <a:bodyPr>
            <a:normAutofit/>
          </a:bodyPr>
          <a:lstStyle/>
          <a:p>
            <a:pPr algn="l"/>
            <a:r>
              <a:rPr lang="fr-FR" dirty="0">
                <a:solidFill>
                  <a:schemeClr val="tx1"/>
                </a:solidFill>
              </a:rPr>
              <a:t>www.metascoaching.com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0" y="4077072"/>
            <a:ext cx="8676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60A2558-E63B-4D21-9436-E485E2FE95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32656"/>
            <a:ext cx="4229467" cy="1714649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6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EE54173A-5516-4241-A01F-F4DD51C76C2F}" type="slidenum">
              <a:rPr lang="fr-FR"/>
              <a:pPr/>
              <a:t>10</a:t>
            </a:fld>
            <a:endParaRPr lang="fr-FR" dirty="0"/>
          </a:p>
        </p:txBody>
      </p:sp>
      <p:sp>
        <p:nvSpPr>
          <p:cNvPr id="1024018" name="Rectangle 18"/>
          <p:cNvSpPr>
            <a:spLocks noChangeArrowheads="1"/>
          </p:cNvSpPr>
          <p:nvPr/>
        </p:nvSpPr>
        <p:spPr bwMode="auto">
          <a:xfrm>
            <a:off x="3851275" y="6308725"/>
            <a:ext cx="647700" cy="2889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fr-FR" dirty="0"/>
          </a:p>
        </p:txBody>
      </p:sp>
      <p:sp>
        <p:nvSpPr>
          <p:cNvPr id="1024003" name="Rectangle 3"/>
          <p:cNvSpPr>
            <a:spLocks noChangeArrowheads="1"/>
          </p:cNvSpPr>
          <p:nvPr/>
        </p:nvSpPr>
        <p:spPr bwMode="auto">
          <a:xfrm>
            <a:off x="5111750" y="4797425"/>
            <a:ext cx="403225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179388" algn="l"/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1024011" name="Rectangle 3"/>
          <p:cNvSpPr>
            <a:spLocks noChangeArrowheads="1"/>
          </p:cNvSpPr>
          <p:nvPr/>
        </p:nvSpPr>
        <p:spPr bwMode="auto">
          <a:xfrm>
            <a:off x="1403648" y="333375"/>
            <a:ext cx="604867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E60028"/>
                </a:solidFill>
              </a:rPr>
              <a:t>		</a:t>
            </a: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CADRE &amp; METHODE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83568" y="1484784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acteurs : Un client , des consultants et l’animateurs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83568" y="3429001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consultants </a:t>
            </a:r>
          </a:p>
          <a:p>
            <a:r>
              <a:rPr lang="fr-FR" dirty="0"/>
              <a:t>Expriment avec bienveillance leurs solutions et éclairent la demande du client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83568" y="4653136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animateur </a:t>
            </a:r>
          </a:p>
          <a:p>
            <a:r>
              <a:rPr lang="fr-FR" dirty="0"/>
              <a:t>Régule les échanges dans la bienveillance. Favorise l’expression de tous les participants sur le sujet apporté par le client</a:t>
            </a:r>
          </a:p>
        </p:txBody>
      </p:sp>
      <p:sp>
        <p:nvSpPr>
          <p:cNvPr id="17" name="ZoneTexte 16"/>
          <p:cNvSpPr txBox="1"/>
          <p:nvPr/>
        </p:nvSpPr>
        <p:spPr>
          <a:xfrm rot="10800000" flipV="1">
            <a:off x="683568" y="22832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 client </a:t>
            </a:r>
          </a:p>
          <a:p>
            <a:r>
              <a:rPr lang="fr-FR" dirty="0"/>
              <a:t>Partage et définit un Problème ou un Projet, ou une Préoccupation. Il exprime une demande précise aux consultants qui la valident.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6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EE54173A-5516-4241-A01F-F4DD51C76C2F}" type="slidenum">
              <a:rPr lang="fr-FR"/>
              <a:pPr/>
              <a:t>11</a:t>
            </a:fld>
            <a:endParaRPr lang="fr-FR" dirty="0"/>
          </a:p>
        </p:txBody>
      </p:sp>
      <p:sp>
        <p:nvSpPr>
          <p:cNvPr id="1024018" name="Rectangle 18"/>
          <p:cNvSpPr>
            <a:spLocks noChangeArrowheads="1"/>
          </p:cNvSpPr>
          <p:nvPr/>
        </p:nvSpPr>
        <p:spPr bwMode="auto">
          <a:xfrm>
            <a:off x="3851275" y="6308725"/>
            <a:ext cx="647700" cy="2889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fr-FR" dirty="0"/>
          </a:p>
        </p:txBody>
      </p:sp>
      <p:sp>
        <p:nvSpPr>
          <p:cNvPr id="1024003" name="Rectangle 3"/>
          <p:cNvSpPr>
            <a:spLocks noChangeArrowheads="1"/>
          </p:cNvSpPr>
          <p:nvPr/>
        </p:nvSpPr>
        <p:spPr bwMode="auto">
          <a:xfrm>
            <a:off x="5111750" y="4797425"/>
            <a:ext cx="403225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179388" algn="l"/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5517232"/>
            <a:ext cx="8424862" cy="360362"/>
          </a:xfrm>
          <a:prstGeom prst="rect">
            <a:avLst/>
          </a:prstGeom>
          <a:solidFill>
            <a:srgbClr val="D91D4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4163" indent="-284163" algn="ctr" eaLnBrk="0" hangingPunct="0">
              <a:spcBef>
                <a:spcPct val="50000"/>
              </a:spcBef>
              <a:buClr>
                <a:srgbClr val="0073CF"/>
              </a:buClr>
              <a:buSzPct val="130000"/>
              <a:buFont typeface="Symbol" pitchFamily="18" charset="2"/>
              <a:buNone/>
            </a:pPr>
            <a:r>
              <a:rPr lang="fr-FR" sz="1600" b="1" dirty="0">
                <a:solidFill>
                  <a:schemeClr val="bg1"/>
                </a:solidFill>
                <a:cs typeface="Times New Roman" pitchFamily="18" charset="0"/>
              </a:rPr>
              <a:t>Principes fondateurs du groupe : Respect et confidentialité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95288" y="836612"/>
            <a:ext cx="4465637" cy="4175828"/>
            <a:chOff x="249" y="1072"/>
            <a:chExt cx="2813" cy="1250"/>
          </a:xfrm>
        </p:grpSpPr>
        <p:sp>
          <p:nvSpPr>
            <p:cNvPr id="1024002" name="Rectangle 2"/>
            <p:cNvSpPr>
              <a:spLocks noChangeArrowheads="1"/>
            </p:cNvSpPr>
            <p:nvPr/>
          </p:nvSpPr>
          <p:spPr bwMode="auto">
            <a:xfrm>
              <a:off x="431" y="1253"/>
              <a:ext cx="2631" cy="4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79388" algn="l"/>
              <a:r>
                <a:rPr lang="fr-FR" sz="14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1024006" name="Rectangle 6"/>
            <p:cNvSpPr>
              <a:spLocks noChangeArrowheads="1"/>
            </p:cNvSpPr>
            <p:nvPr/>
          </p:nvSpPr>
          <p:spPr bwMode="auto">
            <a:xfrm>
              <a:off x="249" y="1283"/>
              <a:ext cx="2586" cy="103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93663"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93663"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93663" algn="ctr"/>
              <a:endParaRPr lang="fr-FR" sz="12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93663" algn="ctr"/>
              <a:r>
                <a:rPr lang="fr-FR" b="1" dirty="0">
                  <a:solidFill>
                    <a:schemeClr val="tx1"/>
                  </a:solidFill>
                  <a:cs typeface="Times New Roman" pitchFamily="18" charset="0"/>
                </a:rPr>
                <a:t>Un groupe de</a:t>
              </a:r>
              <a:r>
                <a:rPr lang="fr-FR" b="1" dirty="0">
                  <a:solidFill>
                    <a:schemeClr val="accent1"/>
                  </a:solidFill>
                  <a:cs typeface="Times New Roman" pitchFamily="18" charset="0"/>
                </a:rPr>
                <a:t> </a:t>
              </a:r>
              <a:r>
                <a:rPr lang="fr-FR" b="1" dirty="0">
                  <a:solidFill>
                    <a:srgbClr val="D91D45"/>
                  </a:solidFill>
                  <a:cs typeface="Times New Roman" pitchFamily="18" charset="0"/>
                </a:rPr>
                <a:t>6 à 8 personnes</a:t>
              </a:r>
              <a:r>
                <a:rPr lang="fr-FR" b="1" dirty="0">
                  <a:solidFill>
                    <a:schemeClr val="accent1"/>
                  </a:solidFill>
                  <a:cs typeface="Times New Roman" pitchFamily="18" charset="0"/>
                </a:rPr>
                <a:t> </a:t>
              </a:r>
            </a:p>
            <a:p>
              <a:pPr marL="93663" algn="ctr"/>
              <a:r>
                <a:rPr lang="fr-FR" b="1" dirty="0">
                  <a:solidFill>
                    <a:schemeClr val="tx1"/>
                  </a:solidFill>
                  <a:cs typeface="Times New Roman" pitchFamily="18" charset="0"/>
                </a:rPr>
                <a:t>qui souhaitent individuellement travailler à leur</a:t>
              </a:r>
              <a:r>
                <a:rPr lang="fr-FR" b="1" dirty="0">
                  <a:solidFill>
                    <a:schemeClr val="accent1"/>
                  </a:solidFill>
                  <a:cs typeface="Times New Roman" pitchFamily="18" charset="0"/>
                </a:rPr>
                <a:t> </a:t>
              </a:r>
            </a:p>
            <a:p>
              <a:pPr marL="93663" algn="ctr"/>
              <a:r>
                <a:rPr lang="fr-FR" b="1" dirty="0">
                  <a:solidFill>
                    <a:srgbClr val="D91D45"/>
                  </a:solidFill>
                  <a:cs typeface="Times New Roman" pitchFamily="18" charset="0"/>
                </a:rPr>
                <a:t>auto-développement professionnel</a:t>
              </a:r>
              <a:r>
                <a:rPr lang="fr-FR" b="1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</a:p>
            <a:p>
              <a:pPr marL="93663" algn="ctr"/>
              <a:r>
                <a:rPr lang="fr-FR" b="1" dirty="0">
                  <a:solidFill>
                    <a:schemeClr val="tx1"/>
                  </a:solidFill>
                  <a:cs typeface="Times New Roman" pitchFamily="18" charset="0"/>
                </a:rPr>
                <a:t>et se mettent ensemble pour s’entraider dans leur démarche.</a:t>
              </a:r>
            </a:p>
            <a:p>
              <a:pPr marL="93663" algn="ctr"/>
              <a:endParaRPr lang="fr-FR" sz="1600" dirty="0">
                <a:solidFill>
                  <a:schemeClr val="tx1"/>
                </a:solidFill>
                <a:cs typeface="Times New Roman" pitchFamily="18" charset="0"/>
              </a:endParaRPr>
            </a:p>
            <a:p>
              <a:pPr marL="93663" algn="ctr"/>
              <a:endParaRPr lang="fr-FR" sz="16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4007" name="AutoShape 7"/>
            <p:cNvSpPr>
              <a:spLocks noChangeArrowheads="1"/>
            </p:cNvSpPr>
            <p:nvPr/>
          </p:nvSpPr>
          <p:spPr bwMode="auto">
            <a:xfrm rot="5400000">
              <a:off x="1338" y="-17"/>
              <a:ext cx="408" cy="2586"/>
            </a:xfrm>
            <a:prstGeom prst="homePlate">
              <a:avLst>
                <a:gd name="adj" fmla="val 36190"/>
              </a:avLst>
            </a:prstGeom>
            <a:solidFill>
              <a:srgbClr val="D6E2F2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algn="ctr"/>
              <a:r>
                <a:rPr lang="fr-FR" b="1" dirty="0">
                  <a:solidFill>
                    <a:schemeClr val="tx1"/>
                  </a:solidFill>
                </a:rPr>
                <a:t>Un groupe de codéveloppement c’est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716463" y="836612"/>
            <a:ext cx="4105275" cy="4032547"/>
            <a:chOff x="2971" y="1072"/>
            <a:chExt cx="2586" cy="1179"/>
          </a:xfrm>
        </p:grpSpPr>
        <p:sp>
          <p:nvSpPr>
            <p:cNvPr id="1024008" name="Rectangle 8"/>
            <p:cNvSpPr>
              <a:spLocks noChangeArrowheads="1"/>
            </p:cNvSpPr>
            <p:nvPr/>
          </p:nvSpPr>
          <p:spPr bwMode="auto">
            <a:xfrm>
              <a:off x="2971" y="1253"/>
              <a:ext cx="2586" cy="99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77800"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177800"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177800"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marL="177800" algn="just"/>
              <a:r>
                <a:rPr lang="fr-FR" b="1" dirty="0">
                  <a:solidFill>
                    <a:srgbClr val="D91D45"/>
                  </a:solidFill>
                  <a:cs typeface="Times New Roman" pitchFamily="18" charset="0"/>
                </a:rPr>
                <a:t>Les difficultés et expériences des uns sont sources d’enrichissement, de prise de recul et d’ouverture pour les autres.</a:t>
              </a:r>
            </a:p>
            <a:p>
              <a:pPr marL="177800" algn="just"/>
              <a:endParaRPr lang="fr-FR" b="1" dirty="0">
                <a:solidFill>
                  <a:srgbClr val="D91D45"/>
                </a:solidFill>
                <a:cs typeface="Times New Roman" pitchFamily="18" charset="0"/>
              </a:endParaRPr>
            </a:p>
            <a:p>
              <a:pPr marL="177800" algn="ctr"/>
              <a:r>
                <a:rPr lang="fr-FR" b="1" dirty="0">
                  <a:solidFill>
                    <a:schemeClr val="tx1"/>
                  </a:solidFill>
                  <a:cs typeface="Times New Roman" pitchFamily="18" charset="0"/>
                </a:rPr>
                <a:t>Le format « atelier » permet de conjuguer les dimensions individuelles et collectives.</a:t>
              </a:r>
            </a:p>
            <a:p>
              <a:pPr marL="177800" algn="ctr"/>
              <a:endParaRPr lang="fr-FR" sz="1200" b="1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4009" name="AutoShape 9"/>
            <p:cNvSpPr>
              <a:spLocks noChangeArrowheads="1"/>
            </p:cNvSpPr>
            <p:nvPr/>
          </p:nvSpPr>
          <p:spPr bwMode="auto">
            <a:xfrm rot="5400000">
              <a:off x="4060" y="-17"/>
              <a:ext cx="408" cy="2586"/>
            </a:xfrm>
            <a:prstGeom prst="homePlate">
              <a:avLst>
                <a:gd name="adj" fmla="val 36190"/>
              </a:avLst>
            </a:prstGeom>
            <a:solidFill>
              <a:srgbClr val="D9E4F3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algn="ctr"/>
              <a:r>
                <a:rPr lang="fr-FR" b="1" dirty="0">
                  <a:solidFill>
                    <a:schemeClr val="tx1"/>
                  </a:solidFill>
                </a:rPr>
                <a:t>Postulat d’un groupe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024011" name="Rectangle 3"/>
          <p:cNvSpPr>
            <a:spLocks noChangeArrowheads="1"/>
          </p:cNvSpPr>
          <p:nvPr/>
        </p:nvSpPr>
        <p:spPr bwMode="auto">
          <a:xfrm>
            <a:off x="1403648" y="333375"/>
            <a:ext cx="604867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E60028"/>
                </a:solidFill>
              </a:rPr>
              <a:t>		</a:t>
            </a: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CADRE &amp; METHODE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7509C34A-5BB3-429A-9FB0-D15438813F76}" type="slidenum">
              <a:rPr lang="fr-FR"/>
              <a:pPr/>
              <a:t>12</a:t>
            </a:fld>
            <a:endParaRPr lang="fr-FR" dirty="0"/>
          </a:p>
        </p:txBody>
      </p:sp>
      <p:sp>
        <p:nvSpPr>
          <p:cNvPr id="1025026" name="Rectangle 3"/>
          <p:cNvSpPr>
            <a:spLocks noChangeArrowheads="1"/>
          </p:cNvSpPr>
          <p:nvPr/>
        </p:nvSpPr>
        <p:spPr bwMode="auto">
          <a:xfrm>
            <a:off x="2699792" y="323850"/>
            <a:ext cx="396044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l">
              <a:lnSpc>
                <a:spcPct val="90000"/>
              </a:lnSpc>
            </a:pP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BENEFICES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52413" y="908721"/>
            <a:ext cx="8064500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4163" indent="-284163" algn="ctr" eaLnBrk="0" hangingPunct="0">
              <a:spcBef>
                <a:spcPct val="50000"/>
              </a:spcBef>
              <a:buClr>
                <a:schemeClr val="bg2"/>
              </a:buClr>
              <a:buSzPct val="130000"/>
              <a:buFont typeface="Wingdings" pitchFamily="2" charset="2"/>
              <a:buChar char="§"/>
            </a:pPr>
            <a:r>
              <a:rPr lang="fr-FR" sz="2800" b="1" dirty="0">
                <a:solidFill>
                  <a:schemeClr val="tx2"/>
                </a:solidFill>
                <a:cs typeface="Times New Roman" pitchFamily="18" charset="0"/>
              </a:rPr>
              <a:t>Ce qui se crée entre les participants</a:t>
            </a: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</a:pPr>
            <a:endParaRPr lang="fr-FR" sz="1600" b="1" dirty="0">
              <a:solidFill>
                <a:srgbClr val="D91D45"/>
              </a:solidFill>
            </a:endParaRP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r>
              <a:rPr lang="fr-FR" sz="1600" b="1" dirty="0">
                <a:solidFill>
                  <a:srgbClr val="D91D45"/>
                </a:solidFill>
              </a:rPr>
              <a:t>Une vision à 360°</a:t>
            </a:r>
            <a:r>
              <a:rPr lang="fr-FR" sz="1600" b="1" dirty="0">
                <a:solidFill>
                  <a:schemeClr val="tx1"/>
                </a:solidFill>
              </a:rPr>
              <a:t> sur des secteurs qui ne sont pas nécessairement les leurs et les problématiques qu’ils n’ont a pas encore prises en compte.</a:t>
            </a: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</a:pPr>
            <a:endParaRPr lang="fr-FR" sz="1600" b="1" dirty="0">
              <a:solidFill>
                <a:schemeClr val="tx1"/>
              </a:solidFill>
            </a:endParaRP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r>
              <a:rPr lang="fr-FR" sz="1600" b="1" dirty="0">
                <a:solidFill>
                  <a:srgbClr val="D91D45"/>
                </a:solidFill>
              </a:rPr>
              <a:t>De la confiance en eux</a:t>
            </a:r>
            <a:r>
              <a:rPr lang="fr-FR" sz="1600" b="1" dirty="0">
                <a:solidFill>
                  <a:schemeClr val="tx1"/>
                </a:solidFill>
              </a:rPr>
              <a:t> et la construction d’une </a:t>
            </a:r>
            <a:r>
              <a:rPr lang="fr-FR" sz="1600" b="1" dirty="0">
                <a:solidFill>
                  <a:srgbClr val="D91D45"/>
                </a:solidFill>
              </a:rPr>
              <a:t>culture managériale</a:t>
            </a:r>
            <a:r>
              <a:rPr lang="fr-FR" sz="1600" b="1" dirty="0">
                <a:solidFill>
                  <a:schemeClr val="tx1"/>
                </a:solidFill>
              </a:rPr>
              <a:t>.</a:t>
            </a: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endParaRPr lang="fr-FR" sz="1600" b="1" dirty="0">
              <a:solidFill>
                <a:schemeClr val="tx1"/>
              </a:solidFill>
            </a:endParaRP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r>
              <a:rPr lang="fr-FR" sz="1600" b="1" dirty="0">
                <a:solidFill>
                  <a:srgbClr val="D91D45"/>
                </a:solidFill>
              </a:rPr>
              <a:t>Une multiplicité de perspectives</a:t>
            </a:r>
            <a:r>
              <a:rPr lang="fr-FR" sz="1600" b="1" dirty="0">
                <a:solidFill>
                  <a:schemeClr val="tx1"/>
                </a:solidFill>
              </a:rPr>
              <a:t> pour penser et agir sur leur réalité et leur terrain.</a:t>
            </a: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endParaRPr lang="fr-FR" sz="1600" b="1" dirty="0">
              <a:solidFill>
                <a:schemeClr val="tx1"/>
              </a:solidFill>
            </a:endParaRP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r>
              <a:rPr lang="fr-FR" sz="1600" b="1" dirty="0">
                <a:solidFill>
                  <a:srgbClr val="D91D45"/>
                </a:solidFill>
              </a:rPr>
              <a:t>La capacité à coopérer</a:t>
            </a:r>
            <a:r>
              <a:rPr lang="fr-FR" sz="1600" b="1" dirty="0">
                <a:solidFill>
                  <a:schemeClr val="tx1"/>
                </a:solidFill>
              </a:rPr>
              <a:t> (savoir faire et savoir être).</a:t>
            </a: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endParaRPr lang="fr-FR" sz="1600" b="1" dirty="0">
              <a:solidFill>
                <a:schemeClr val="tx1"/>
              </a:solidFill>
            </a:endParaRPr>
          </a:p>
          <a:p>
            <a:pPr marL="544513" lvl="1" indent="-258763" algn="l" eaLnBrk="0" hangingPunct="0">
              <a:spcBef>
                <a:spcPct val="40000"/>
              </a:spcBef>
              <a:buClr>
                <a:schemeClr val="hlink"/>
              </a:buClr>
              <a:buSzPct val="120000"/>
              <a:buFont typeface="Symbol" pitchFamily="18" charset="2"/>
              <a:buChar char="·"/>
            </a:pPr>
            <a:r>
              <a:rPr lang="fr-FR" sz="1600" b="1" dirty="0">
                <a:solidFill>
                  <a:srgbClr val="D91D45"/>
                </a:solidFill>
              </a:rPr>
              <a:t>Des liens</a:t>
            </a:r>
            <a:r>
              <a:rPr lang="fr-FR" sz="1600" b="1" dirty="0">
                <a:solidFill>
                  <a:schemeClr val="tx1"/>
                </a:solidFill>
              </a:rPr>
              <a:t>, un effet de réseau.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5445224"/>
            <a:ext cx="8424863" cy="504057"/>
          </a:xfrm>
          <a:prstGeom prst="rect">
            <a:avLst/>
          </a:prstGeom>
          <a:solidFill>
            <a:srgbClr val="D91D45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4163" indent="-284163" eaLnBrk="0" hangingPunct="0">
              <a:spcBef>
                <a:spcPct val="50000"/>
              </a:spcBef>
              <a:buClr>
                <a:srgbClr val="0073CF"/>
              </a:buClr>
              <a:buSzPct val="130000"/>
              <a:buFont typeface="Symbol" pitchFamily="18" charset="2"/>
              <a:buNone/>
            </a:pPr>
            <a:r>
              <a:rPr lang="fr-FR" sz="2000" b="1" dirty="0">
                <a:solidFill>
                  <a:schemeClr val="bg1"/>
                </a:solidFill>
                <a:cs typeface="Times New Roman" pitchFamily="18" charset="0"/>
              </a:rPr>
              <a:t>Déploiement de l’intelligence collective et de l’efficience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2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FB25D226-74C6-480F-8122-0B1FBD9EA0D3}" type="slidenum">
              <a:rPr lang="fr-FR"/>
              <a:pPr/>
              <a:t>13</a:t>
            </a:fld>
            <a:endParaRPr lang="fr-FR" dirty="0"/>
          </a:p>
        </p:txBody>
      </p:sp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60350"/>
            <a:ext cx="6895356" cy="500063"/>
          </a:xfrm>
        </p:spPr>
        <p:txBody>
          <a:bodyPr>
            <a:normAutofit fontScale="90000"/>
          </a:bodyPr>
          <a:lstStyle/>
          <a:p>
            <a:r>
              <a:rPr lang="fr-FR" dirty="0"/>
              <a:t>ROLE DE L’ANIMATEUR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51521" y="908720"/>
            <a:ext cx="8712968" cy="4968552"/>
            <a:chOff x="294" y="845"/>
            <a:chExt cx="5087" cy="2555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295" y="1622"/>
              <a:ext cx="5080" cy="1043"/>
              <a:chOff x="295" y="1298"/>
              <a:chExt cx="5080" cy="1043"/>
            </a:xfrm>
          </p:grpSpPr>
          <p:sp>
            <p:nvSpPr>
              <p:cNvPr id="1014802" name="Rectangle 18"/>
              <p:cNvSpPr>
                <a:spLocks noChangeArrowheads="1"/>
              </p:cNvSpPr>
              <p:nvPr/>
            </p:nvSpPr>
            <p:spPr bwMode="auto">
              <a:xfrm rot="5400000">
                <a:off x="136" y="1457"/>
                <a:ext cx="1043" cy="726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r>
                  <a:rPr lang="fr-FR" sz="1200" b="1" dirty="0">
                    <a:solidFill>
                      <a:srgbClr val="D91D45"/>
                    </a:solidFill>
                  </a:rPr>
                  <a:t>FACILITER</a:t>
                </a:r>
              </a:p>
            </p:txBody>
          </p:sp>
          <p:sp>
            <p:nvSpPr>
              <p:cNvPr id="1014803" name="Rectangle 19"/>
              <p:cNvSpPr>
                <a:spLocks noChangeArrowheads="1"/>
              </p:cNvSpPr>
              <p:nvPr/>
            </p:nvSpPr>
            <p:spPr bwMode="auto">
              <a:xfrm rot="5400000">
                <a:off x="3112" y="-794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>
                    <a:solidFill>
                      <a:schemeClr val="tx1"/>
                    </a:solidFill>
                  </a:rPr>
                  <a:t>Explore toutes les dimensions objectives et subjectives</a:t>
                </a:r>
              </a:p>
            </p:txBody>
          </p:sp>
          <p:sp>
            <p:nvSpPr>
              <p:cNvPr id="1014804" name="Rectangle 20"/>
              <p:cNvSpPr>
                <a:spLocks noChangeArrowheads="1"/>
              </p:cNvSpPr>
              <p:nvPr/>
            </p:nvSpPr>
            <p:spPr bwMode="auto">
              <a:xfrm rot="5400000">
                <a:off x="3112" y="-621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>
                    <a:solidFill>
                      <a:schemeClr val="tx1"/>
                    </a:solidFill>
                  </a:rPr>
                  <a:t>Utilise la dynamique des échanges</a:t>
                </a:r>
              </a:p>
            </p:txBody>
          </p:sp>
          <p:sp>
            <p:nvSpPr>
              <p:cNvPr id="1014805" name="Rectangle 21"/>
              <p:cNvSpPr>
                <a:spLocks noChangeArrowheads="1"/>
              </p:cNvSpPr>
              <p:nvPr/>
            </p:nvSpPr>
            <p:spPr bwMode="auto">
              <a:xfrm rot="5400000">
                <a:off x="3112" y="-450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Amplifie</a:t>
                </a:r>
              </a:p>
            </p:txBody>
          </p:sp>
          <p:sp>
            <p:nvSpPr>
              <p:cNvPr id="1014806" name="Rectangle 22"/>
              <p:cNvSpPr>
                <a:spLocks noChangeArrowheads="1"/>
              </p:cNvSpPr>
              <p:nvPr/>
            </p:nvSpPr>
            <p:spPr bwMode="auto">
              <a:xfrm rot="5400000">
                <a:off x="3112" y="-280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Décode </a:t>
                </a:r>
                <a:r>
                  <a:rPr lang="fr-FR" altLang="fr-FR" sz="1200" dirty="0"/>
                  <a:t>(écoute active: reformulations, relances, résumé) </a:t>
                </a:r>
              </a:p>
            </p:txBody>
          </p:sp>
          <p:sp>
            <p:nvSpPr>
              <p:cNvPr id="1014807" name="Rectangle 23"/>
              <p:cNvSpPr>
                <a:spLocks noChangeArrowheads="1"/>
              </p:cNvSpPr>
              <p:nvPr/>
            </p:nvSpPr>
            <p:spPr bwMode="auto">
              <a:xfrm rot="5400000">
                <a:off x="3112" y="-110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Apporte son soutient</a:t>
                </a:r>
              </a:p>
            </p:txBody>
          </p:sp>
          <p:sp>
            <p:nvSpPr>
              <p:cNvPr id="1014808" name="Rectangle 24"/>
              <p:cNvSpPr>
                <a:spLocks noChangeArrowheads="1"/>
              </p:cNvSpPr>
              <p:nvPr/>
            </p:nvSpPr>
            <p:spPr bwMode="auto">
              <a:xfrm rot="5400000">
                <a:off x="3108" y="66"/>
                <a:ext cx="179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Reste au contact</a:t>
                </a:r>
              </a:p>
            </p:txBody>
          </p:sp>
          <p:sp>
            <p:nvSpPr>
              <p:cNvPr id="1014816" name="Rectangle 32"/>
              <p:cNvSpPr>
                <a:spLocks noChangeArrowheads="1"/>
              </p:cNvSpPr>
              <p:nvPr/>
            </p:nvSpPr>
            <p:spPr bwMode="auto">
              <a:xfrm>
                <a:off x="1020" y="1298"/>
                <a:ext cx="4355" cy="1043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endParaRPr lang="fr-FR" dirty="0"/>
              </a:p>
            </p:txBody>
          </p:sp>
        </p:grpSp>
        <p:grpSp>
          <p:nvGrpSpPr>
            <p:cNvPr id="4" name="Group 39"/>
            <p:cNvGrpSpPr>
              <a:grpSpLocks/>
            </p:cNvGrpSpPr>
            <p:nvPr/>
          </p:nvGrpSpPr>
          <p:grpSpPr bwMode="auto">
            <a:xfrm>
              <a:off x="297" y="1104"/>
              <a:ext cx="5078" cy="508"/>
              <a:chOff x="297" y="660"/>
              <a:chExt cx="5078" cy="508"/>
            </a:xfrm>
          </p:grpSpPr>
          <p:sp>
            <p:nvSpPr>
              <p:cNvPr id="1014798" name="Rectangle 14"/>
              <p:cNvSpPr>
                <a:spLocks noChangeArrowheads="1"/>
              </p:cNvSpPr>
              <p:nvPr/>
            </p:nvSpPr>
            <p:spPr bwMode="auto">
              <a:xfrm rot="5400000">
                <a:off x="3112" y="-1432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Encourage l’expression</a:t>
                </a:r>
              </a:p>
            </p:txBody>
          </p:sp>
          <p:sp>
            <p:nvSpPr>
              <p:cNvPr id="1014799" name="Rectangle 15"/>
              <p:cNvSpPr>
                <a:spLocks noChangeArrowheads="1"/>
              </p:cNvSpPr>
              <p:nvPr/>
            </p:nvSpPr>
            <p:spPr bwMode="auto">
              <a:xfrm rot="5400000">
                <a:off x="410" y="550"/>
                <a:ext cx="499" cy="726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r>
                  <a:rPr lang="fr-FR" sz="1200" b="1" dirty="0">
                    <a:solidFill>
                      <a:srgbClr val="D91D45"/>
                    </a:solidFill>
                  </a:rPr>
                  <a:t>STIMULER</a:t>
                </a:r>
              </a:p>
            </p:txBody>
          </p:sp>
          <p:sp>
            <p:nvSpPr>
              <p:cNvPr id="1014800" name="Rectangle 16"/>
              <p:cNvSpPr>
                <a:spLocks noChangeArrowheads="1"/>
              </p:cNvSpPr>
              <p:nvPr/>
            </p:nvSpPr>
            <p:spPr bwMode="auto">
              <a:xfrm rot="5400000">
                <a:off x="3112" y="-1264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>
                    <a:solidFill>
                      <a:schemeClr val="tx1"/>
                    </a:solidFill>
                  </a:rPr>
                  <a:t>Clarifie la réflexion et synthétise les débats</a:t>
                </a:r>
              </a:p>
            </p:txBody>
          </p:sp>
          <p:sp>
            <p:nvSpPr>
              <p:cNvPr id="1014801" name="Rectangle 17"/>
              <p:cNvSpPr>
                <a:spLocks noChangeArrowheads="1"/>
              </p:cNvSpPr>
              <p:nvPr/>
            </p:nvSpPr>
            <p:spPr bwMode="auto">
              <a:xfrm rot="5400000">
                <a:off x="3112" y="-1095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Est exigent</a:t>
                </a:r>
              </a:p>
            </p:txBody>
          </p:sp>
          <p:sp>
            <p:nvSpPr>
              <p:cNvPr id="1014817" name="Rectangle 33"/>
              <p:cNvSpPr>
                <a:spLocks noChangeArrowheads="1"/>
              </p:cNvSpPr>
              <p:nvPr/>
            </p:nvSpPr>
            <p:spPr bwMode="auto">
              <a:xfrm>
                <a:off x="1020" y="663"/>
                <a:ext cx="4355" cy="499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endParaRPr lang="fr-FR" sz="2400" dirty="0"/>
              </a:p>
            </p:txBody>
          </p:sp>
        </p:grp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294" y="2679"/>
              <a:ext cx="5087" cy="363"/>
              <a:chOff x="282" y="2523"/>
              <a:chExt cx="5087" cy="363"/>
            </a:xfrm>
          </p:grpSpPr>
          <p:sp>
            <p:nvSpPr>
              <p:cNvPr id="1014809" name="Rectangle 25"/>
              <p:cNvSpPr>
                <a:spLocks noChangeArrowheads="1"/>
              </p:cNvSpPr>
              <p:nvPr/>
            </p:nvSpPr>
            <p:spPr bwMode="auto">
              <a:xfrm rot="5400000">
                <a:off x="3094" y="441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Est garant du cadre, du respect de la méthode et des règles de fonctionnement</a:t>
                </a:r>
              </a:p>
            </p:txBody>
          </p:sp>
          <p:sp>
            <p:nvSpPr>
              <p:cNvPr id="1014810" name="Rectangle 26"/>
              <p:cNvSpPr>
                <a:spLocks noChangeArrowheads="1"/>
              </p:cNvSpPr>
              <p:nvPr/>
            </p:nvSpPr>
            <p:spPr bwMode="auto">
              <a:xfrm rot="5400000">
                <a:off x="463" y="2342"/>
                <a:ext cx="363" cy="726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r>
                  <a:rPr lang="fr-FR" sz="1200" b="1" dirty="0">
                    <a:solidFill>
                      <a:srgbClr val="D91D45"/>
                    </a:solidFill>
                  </a:rPr>
                  <a:t>CONTROLER</a:t>
                </a:r>
              </a:p>
            </p:txBody>
          </p:sp>
          <p:sp>
            <p:nvSpPr>
              <p:cNvPr id="1014811" name="Rectangle 27"/>
              <p:cNvSpPr>
                <a:spLocks noChangeArrowheads="1"/>
              </p:cNvSpPr>
              <p:nvPr/>
            </p:nvSpPr>
            <p:spPr bwMode="auto">
              <a:xfrm rot="5400000">
                <a:off x="3094" y="608"/>
                <a:ext cx="171" cy="4355"/>
              </a:xfrm>
              <a:prstGeom prst="rect">
                <a:avLst/>
              </a:prstGeom>
              <a:noFill/>
              <a:ln w="952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pPr lvl="1" algn="l">
                  <a:lnSpc>
                    <a:spcPct val="80000"/>
                  </a:lnSpc>
                  <a:spcBef>
                    <a:spcPct val="50000"/>
                  </a:spcBef>
                  <a:buClr>
                    <a:srgbClr val="666666"/>
                  </a:buClr>
                </a:pPr>
                <a:r>
                  <a:rPr lang="fr-FR" altLang="fr-FR" sz="1200" b="1" dirty="0"/>
                  <a:t>Garanti une communication respectueuse et créative</a:t>
                </a:r>
              </a:p>
            </p:txBody>
          </p:sp>
          <p:sp>
            <p:nvSpPr>
              <p:cNvPr id="1014818" name="Rectangle 34"/>
              <p:cNvSpPr>
                <a:spLocks noChangeArrowheads="1"/>
              </p:cNvSpPr>
              <p:nvPr/>
            </p:nvSpPr>
            <p:spPr bwMode="auto">
              <a:xfrm>
                <a:off x="1014" y="2523"/>
                <a:ext cx="4355" cy="357"/>
              </a:xfrm>
              <a:prstGeom prst="rect">
                <a:avLst/>
              </a:prstGeom>
              <a:noFill/>
              <a:ln w="28575" algn="ctr">
                <a:solidFill>
                  <a:srgbClr val="C1B9B7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0" tIns="0" rIns="0" bIns="0" anchor="ctr"/>
              <a:lstStyle/>
              <a:p>
                <a:endParaRPr lang="fr-FR" dirty="0"/>
              </a:p>
            </p:txBody>
          </p:sp>
        </p:grpSp>
        <p:sp>
          <p:nvSpPr>
            <p:cNvPr id="1014813" name="Rectangle 29"/>
            <p:cNvSpPr>
              <a:spLocks noChangeArrowheads="1"/>
            </p:cNvSpPr>
            <p:nvPr/>
          </p:nvSpPr>
          <p:spPr bwMode="auto">
            <a:xfrm rot="5400000">
              <a:off x="3106" y="961"/>
              <a:ext cx="171" cy="4355"/>
            </a:xfrm>
            <a:prstGeom prst="rect">
              <a:avLst/>
            </a:prstGeom>
            <a:noFill/>
            <a:ln w="952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lvl="1" algn="l">
                <a:lnSpc>
                  <a:spcPct val="80000"/>
                </a:lnSpc>
                <a:spcBef>
                  <a:spcPct val="50000"/>
                </a:spcBef>
                <a:buClr>
                  <a:srgbClr val="666666"/>
                </a:buClr>
              </a:pPr>
              <a:r>
                <a:rPr lang="fr-FR" altLang="fr-FR" sz="1200" b="1" dirty="0"/>
                <a:t>Organise pendant, avant et entre les séances</a:t>
              </a:r>
            </a:p>
          </p:txBody>
        </p:sp>
        <p:sp>
          <p:nvSpPr>
            <p:cNvPr id="1014814" name="Rectangle 30"/>
            <p:cNvSpPr>
              <a:spLocks noChangeArrowheads="1"/>
            </p:cNvSpPr>
            <p:nvPr/>
          </p:nvSpPr>
          <p:spPr bwMode="auto">
            <a:xfrm rot="5400000">
              <a:off x="483" y="2860"/>
              <a:ext cx="348" cy="726"/>
            </a:xfrm>
            <a:prstGeom prst="rect">
              <a:avLst/>
            </a:prstGeom>
            <a:noFill/>
            <a:ln w="2857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r>
                <a:rPr lang="fr-FR" sz="1200" b="1" dirty="0">
                  <a:solidFill>
                    <a:srgbClr val="D91D45"/>
                  </a:solidFill>
                </a:rPr>
                <a:t>ORGANISER</a:t>
              </a:r>
            </a:p>
          </p:txBody>
        </p:sp>
        <p:sp>
          <p:nvSpPr>
            <p:cNvPr id="1014815" name="Rectangle 31"/>
            <p:cNvSpPr>
              <a:spLocks noChangeArrowheads="1"/>
            </p:cNvSpPr>
            <p:nvPr/>
          </p:nvSpPr>
          <p:spPr bwMode="auto">
            <a:xfrm rot="5400000">
              <a:off x="3106" y="1134"/>
              <a:ext cx="171" cy="4355"/>
            </a:xfrm>
            <a:prstGeom prst="rect">
              <a:avLst/>
            </a:prstGeom>
            <a:noFill/>
            <a:ln w="952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lvl="1" algn="l">
                <a:lnSpc>
                  <a:spcPct val="80000"/>
                </a:lnSpc>
                <a:spcBef>
                  <a:spcPct val="50000"/>
                </a:spcBef>
                <a:buClr>
                  <a:srgbClr val="666666"/>
                </a:buClr>
              </a:pPr>
              <a:r>
                <a:rPr lang="fr-FR" altLang="fr-FR" sz="1200" b="1" dirty="0"/>
                <a:t>Prend en charge la logistique et l’organisation de l’activité</a:t>
              </a:r>
            </a:p>
          </p:txBody>
        </p:sp>
        <p:sp>
          <p:nvSpPr>
            <p:cNvPr id="1014819" name="Rectangle 35"/>
            <p:cNvSpPr>
              <a:spLocks noChangeArrowheads="1"/>
            </p:cNvSpPr>
            <p:nvPr/>
          </p:nvSpPr>
          <p:spPr bwMode="auto">
            <a:xfrm>
              <a:off x="1026" y="3043"/>
              <a:ext cx="4355" cy="357"/>
            </a:xfrm>
            <a:prstGeom prst="rect">
              <a:avLst/>
            </a:prstGeom>
            <a:noFill/>
            <a:ln w="2857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endParaRPr lang="fr-FR" dirty="0"/>
            </a:p>
          </p:txBody>
        </p:sp>
        <p:sp>
          <p:nvSpPr>
            <p:cNvPr id="1014828" name="Rectangle 44"/>
            <p:cNvSpPr>
              <a:spLocks noChangeArrowheads="1"/>
            </p:cNvSpPr>
            <p:nvPr/>
          </p:nvSpPr>
          <p:spPr bwMode="auto">
            <a:xfrm rot="5400000">
              <a:off x="3106" y="-1243"/>
              <a:ext cx="180" cy="4355"/>
            </a:xfrm>
            <a:prstGeom prst="rect">
              <a:avLst/>
            </a:prstGeom>
            <a:noFill/>
            <a:ln w="12700" algn="ctr">
              <a:solidFill>
                <a:srgbClr val="C1B9B7"/>
              </a:solidFill>
              <a:prstDash val="dash"/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lvl="1" algn="l">
                <a:lnSpc>
                  <a:spcPct val="80000"/>
                </a:lnSpc>
                <a:spcBef>
                  <a:spcPct val="50000"/>
                </a:spcBef>
                <a:buClr>
                  <a:srgbClr val="666666"/>
                </a:buClr>
              </a:pPr>
              <a:r>
                <a:rPr lang="fr-FR" altLang="fr-FR" sz="1400" b="1" i="1" dirty="0">
                  <a:solidFill>
                    <a:schemeClr val="tx2"/>
                  </a:solidFill>
                </a:rPr>
                <a:t>L’animateur</a:t>
              </a:r>
              <a:r>
                <a:rPr lang="fr-FR" altLang="fr-FR" sz="1200" b="1" i="1" dirty="0">
                  <a:solidFill>
                    <a:srgbClr val="B8B1B0"/>
                  </a:solidFill>
                </a:rPr>
                <a:t>…</a:t>
              </a:r>
            </a:p>
          </p:txBody>
        </p:sp>
        <p:sp>
          <p:nvSpPr>
            <p:cNvPr id="1014829" name="Rectangle 45"/>
            <p:cNvSpPr>
              <a:spLocks noChangeArrowheads="1"/>
            </p:cNvSpPr>
            <p:nvPr/>
          </p:nvSpPr>
          <p:spPr bwMode="auto">
            <a:xfrm rot="5400000">
              <a:off x="568" y="572"/>
              <a:ext cx="179" cy="726"/>
            </a:xfrm>
            <a:prstGeom prst="rect">
              <a:avLst/>
            </a:prstGeom>
            <a:noFill/>
            <a:ln w="12700" algn="ctr">
              <a:solidFill>
                <a:srgbClr val="C1B9B7"/>
              </a:solidFill>
              <a:prstDash val="dash"/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r>
                <a:rPr lang="fr-FR" sz="1200" b="1" i="1" dirty="0">
                  <a:solidFill>
                    <a:schemeClr val="tx2"/>
                  </a:solidFill>
                </a:rPr>
                <a:t>SON ROLE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3EB908EA-557B-4F81-A111-7CA1D35F7C88}" type="slidenum">
              <a:rPr lang="fr-FR"/>
              <a:pPr/>
              <a:t>14</a:t>
            </a:fld>
            <a:endParaRPr lang="fr-FR" dirty="0"/>
          </a:p>
        </p:txBody>
      </p:sp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831138" cy="500063"/>
          </a:xfrm>
        </p:spPr>
        <p:txBody>
          <a:bodyPr>
            <a:normAutofit fontScale="90000"/>
          </a:bodyPr>
          <a:lstStyle/>
          <a:p>
            <a:r>
              <a:rPr lang="fr-FR" dirty="0"/>
              <a:t>	6 ETAPES D’UNE SEANCE</a:t>
            </a:r>
          </a:p>
        </p:txBody>
      </p:sp>
      <p:sp>
        <p:nvSpPr>
          <p:cNvPr id="1016849" name="AutoShape 17"/>
          <p:cNvSpPr>
            <a:spLocks noChangeArrowheads="1"/>
          </p:cNvSpPr>
          <p:nvPr/>
        </p:nvSpPr>
        <p:spPr bwMode="auto">
          <a:xfrm rot="5400000">
            <a:off x="297656" y="1712119"/>
            <a:ext cx="574675" cy="522288"/>
          </a:xfrm>
          <a:prstGeom prst="homePlate">
            <a:avLst>
              <a:gd name="adj" fmla="val 37390"/>
            </a:avLst>
          </a:prstGeom>
          <a:solidFill>
            <a:srgbClr val="E2DFDE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r>
              <a:rPr lang="fr-FR" b="1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016855" name="Rectangle 23"/>
          <p:cNvSpPr>
            <a:spLocks noChangeArrowheads="1"/>
          </p:cNvSpPr>
          <p:nvPr/>
        </p:nvSpPr>
        <p:spPr bwMode="auto">
          <a:xfrm>
            <a:off x="900113" y="1690688"/>
            <a:ext cx="4392612" cy="360362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C1B9B7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>
                <a:solidFill>
                  <a:schemeClr val="tx1"/>
                </a:solidFill>
              </a:rPr>
              <a:t>Exposé</a:t>
            </a:r>
            <a:r>
              <a:rPr lang="fr-FR" sz="1400" b="1" dirty="0">
                <a:solidFill>
                  <a:schemeClr val="bg1"/>
                </a:solidFill>
              </a:rPr>
              <a:t> du sujet</a:t>
            </a:r>
          </a:p>
        </p:txBody>
      </p:sp>
      <p:sp>
        <p:nvSpPr>
          <p:cNvPr id="1016850" name="AutoShape 18"/>
          <p:cNvSpPr>
            <a:spLocks noChangeArrowheads="1"/>
          </p:cNvSpPr>
          <p:nvPr/>
        </p:nvSpPr>
        <p:spPr bwMode="auto">
          <a:xfrm rot="5400000">
            <a:off x="254000" y="2178050"/>
            <a:ext cx="661988" cy="522288"/>
          </a:xfrm>
          <a:prstGeom prst="chevron">
            <a:avLst>
              <a:gd name="adj" fmla="val 36534"/>
            </a:avLst>
          </a:prstGeom>
          <a:solidFill>
            <a:srgbClr val="E4E1E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r>
              <a:rPr lang="fr-FR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016856" name="Rectangle 24"/>
          <p:cNvSpPr>
            <a:spLocks noChangeArrowheads="1"/>
          </p:cNvSpPr>
          <p:nvPr/>
        </p:nvSpPr>
        <p:spPr bwMode="auto">
          <a:xfrm>
            <a:off x="900113" y="2098675"/>
            <a:ext cx="4392612" cy="431800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>
                <a:solidFill>
                  <a:schemeClr val="tx1"/>
                </a:solidFill>
              </a:rPr>
              <a:t>Clarification</a:t>
            </a:r>
            <a:r>
              <a:rPr lang="fr-FR" sz="1400" b="1" dirty="0">
                <a:solidFill>
                  <a:schemeClr val="bg1"/>
                </a:solidFill>
              </a:rPr>
              <a:t> de la problématique</a:t>
            </a:r>
          </a:p>
        </p:txBody>
      </p:sp>
      <p:sp>
        <p:nvSpPr>
          <p:cNvPr id="1016851" name="AutoShape 19"/>
          <p:cNvSpPr>
            <a:spLocks noChangeArrowheads="1"/>
          </p:cNvSpPr>
          <p:nvPr/>
        </p:nvSpPr>
        <p:spPr bwMode="auto">
          <a:xfrm rot="5400000">
            <a:off x="254000" y="2692400"/>
            <a:ext cx="661988" cy="522288"/>
          </a:xfrm>
          <a:prstGeom prst="chevron">
            <a:avLst>
              <a:gd name="adj" fmla="val 36534"/>
            </a:avLst>
          </a:prstGeom>
          <a:solidFill>
            <a:srgbClr val="E4E1E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endParaRPr lang="fr-FR" sz="1200" b="1" dirty="0">
              <a:solidFill>
                <a:schemeClr val="bg2"/>
              </a:solidFill>
            </a:endParaRPr>
          </a:p>
          <a:p>
            <a:r>
              <a:rPr lang="fr-FR" b="1" dirty="0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1016857" name="Rectangle 25"/>
          <p:cNvSpPr>
            <a:spLocks noChangeArrowheads="1"/>
          </p:cNvSpPr>
          <p:nvPr/>
        </p:nvSpPr>
        <p:spPr bwMode="auto">
          <a:xfrm>
            <a:off x="900112" y="2603500"/>
            <a:ext cx="4679999" cy="465138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>
                <a:solidFill>
                  <a:schemeClr val="tx1"/>
                </a:solidFill>
              </a:rPr>
              <a:t>Contrat</a:t>
            </a:r>
            <a:r>
              <a:rPr lang="fr-FR" sz="1400" b="1" dirty="0">
                <a:solidFill>
                  <a:schemeClr val="bg1"/>
                </a:solidFill>
              </a:rPr>
              <a:t> de consultation pour la séance </a:t>
            </a:r>
            <a:r>
              <a:rPr lang="fr-FR" sz="1000" dirty="0">
                <a:solidFill>
                  <a:schemeClr val="bg1"/>
                </a:solidFill>
              </a:rPr>
              <a:t>(attentes client)</a:t>
            </a:r>
          </a:p>
        </p:txBody>
      </p:sp>
      <p:sp>
        <p:nvSpPr>
          <p:cNvPr id="1016852" name="AutoShape 20"/>
          <p:cNvSpPr>
            <a:spLocks noChangeArrowheads="1"/>
          </p:cNvSpPr>
          <p:nvPr/>
        </p:nvSpPr>
        <p:spPr bwMode="auto">
          <a:xfrm rot="5400000">
            <a:off x="254000" y="3201988"/>
            <a:ext cx="661987" cy="522288"/>
          </a:xfrm>
          <a:prstGeom prst="chevron">
            <a:avLst>
              <a:gd name="adj" fmla="val 36534"/>
            </a:avLst>
          </a:prstGeom>
          <a:solidFill>
            <a:srgbClr val="E4E1E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endParaRPr lang="fr-FR" b="1" dirty="0">
              <a:solidFill>
                <a:schemeClr val="bg2"/>
              </a:solidFill>
            </a:endParaRPr>
          </a:p>
          <a:p>
            <a:r>
              <a:rPr lang="fr-FR" b="1" dirty="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1016858" name="Rectangle 26"/>
          <p:cNvSpPr>
            <a:spLocks noChangeArrowheads="1"/>
          </p:cNvSpPr>
          <p:nvPr/>
        </p:nvSpPr>
        <p:spPr bwMode="auto">
          <a:xfrm>
            <a:off x="900113" y="3140075"/>
            <a:ext cx="4392612" cy="465138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>
                <a:solidFill>
                  <a:schemeClr val="tx1"/>
                </a:solidFill>
              </a:rPr>
              <a:t>Consultation</a:t>
            </a:r>
            <a:r>
              <a:rPr lang="fr-FR" sz="1400" b="1" dirty="0">
                <a:solidFill>
                  <a:schemeClr val="bg1"/>
                </a:solidFill>
              </a:rPr>
              <a:t> </a:t>
            </a:r>
            <a:r>
              <a:rPr lang="fr-FR" sz="1000" dirty="0">
                <a:solidFill>
                  <a:schemeClr val="bg1"/>
                </a:solidFill>
              </a:rPr>
              <a:t>(réactions, commentaires, suggestions, questions…)</a:t>
            </a:r>
          </a:p>
        </p:txBody>
      </p:sp>
      <p:sp>
        <p:nvSpPr>
          <p:cNvPr id="1016853" name="AutoShape 21"/>
          <p:cNvSpPr>
            <a:spLocks noChangeArrowheads="1"/>
          </p:cNvSpPr>
          <p:nvPr/>
        </p:nvSpPr>
        <p:spPr bwMode="auto">
          <a:xfrm rot="5400000">
            <a:off x="254000" y="3700463"/>
            <a:ext cx="661987" cy="522288"/>
          </a:xfrm>
          <a:prstGeom prst="chevron">
            <a:avLst>
              <a:gd name="adj" fmla="val 36534"/>
            </a:avLst>
          </a:prstGeom>
          <a:solidFill>
            <a:srgbClr val="E4E1E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endParaRPr lang="fr-FR" b="1" dirty="0">
              <a:solidFill>
                <a:schemeClr val="bg2"/>
              </a:solidFill>
            </a:endParaRPr>
          </a:p>
          <a:p>
            <a:r>
              <a:rPr lang="fr-FR" b="1" dirty="0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1016859" name="Rectangle 27"/>
          <p:cNvSpPr>
            <a:spLocks noChangeArrowheads="1"/>
          </p:cNvSpPr>
          <p:nvPr/>
        </p:nvSpPr>
        <p:spPr bwMode="auto">
          <a:xfrm>
            <a:off x="900113" y="3644900"/>
            <a:ext cx="4392612" cy="465138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>
                <a:solidFill>
                  <a:schemeClr val="tx1"/>
                </a:solidFill>
              </a:rPr>
              <a:t>Synthèse</a:t>
            </a:r>
            <a:r>
              <a:rPr lang="fr-FR" sz="1400" b="1" dirty="0">
                <a:solidFill>
                  <a:schemeClr val="bg1"/>
                </a:solidFill>
              </a:rPr>
              <a:t> et </a:t>
            </a:r>
            <a:r>
              <a:rPr lang="fr-FR" sz="1400" b="1" dirty="0">
                <a:solidFill>
                  <a:schemeClr val="tx1"/>
                </a:solidFill>
              </a:rPr>
              <a:t>plan d’actions</a:t>
            </a:r>
            <a:r>
              <a:rPr lang="fr-FR" sz="1400" b="1" dirty="0">
                <a:solidFill>
                  <a:schemeClr val="bg1"/>
                </a:solidFill>
              </a:rPr>
              <a:t> du client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1016854" name="AutoShape 22"/>
          <p:cNvSpPr>
            <a:spLocks noChangeArrowheads="1"/>
          </p:cNvSpPr>
          <p:nvPr/>
        </p:nvSpPr>
        <p:spPr bwMode="auto">
          <a:xfrm rot="5400000">
            <a:off x="254000" y="4205288"/>
            <a:ext cx="661987" cy="522288"/>
          </a:xfrm>
          <a:prstGeom prst="chevron">
            <a:avLst>
              <a:gd name="adj" fmla="val 36534"/>
            </a:avLst>
          </a:prstGeom>
          <a:solidFill>
            <a:srgbClr val="E4E1E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rot="10800000" vert="eaVert" wrap="none" lIns="0" tIns="0" rIns="0" bIns="0" anchor="ctr"/>
          <a:lstStyle/>
          <a:p>
            <a:endParaRPr lang="fr-FR" b="1" dirty="0">
              <a:solidFill>
                <a:schemeClr val="bg2"/>
              </a:solidFill>
            </a:endParaRPr>
          </a:p>
          <a:p>
            <a:r>
              <a:rPr lang="fr-FR" b="1" dirty="0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1016860" name="Rectangle 28"/>
          <p:cNvSpPr>
            <a:spLocks noChangeArrowheads="1"/>
          </p:cNvSpPr>
          <p:nvPr/>
        </p:nvSpPr>
        <p:spPr bwMode="auto">
          <a:xfrm>
            <a:off x="900112" y="4148138"/>
            <a:ext cx="4607991" cy="465137"/>
          </a:xfrm>
          <a:prstGeom prst="rect">
            <a:avLst/>
          </a:prstGeom>
          <a:solidFill>
            <a:srgbClr val="B8B1B0"/>
          </a:solidFill>
          <a:ln w="9525" algn="ctr">
            <a:solidFill>
              <a:srgbClr val="E4E1E0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179388" algn="l"/>
            <a:r>
              <a:rPr lang="fr-FR" sz="1400" b="1" dirty="0" err="1">
                <a:solidFill>
                  <a:schemeClr val="tx1"/>
                </a:solidFill>
              </a:rPr>
              <a:t>Evaluation</a:t>
            </a:r>
            <a:r>
              <a:rPr lang="fr-FR" sz="1400" b="1" dirty="0">
                <a:solidFill>
                  <a:schemeClr val="tx1"/>
                </a:solidFill>
              </a:rPr>
              <a:t> </a:t>
            </a:r>
            <a:r>
              <a:rPr lang="fr-FR" sz="1400" b="1" dirty="0">
                <a:solidFill>
                  <a:schemeClr val="bg1"/>
                </a:solidFill>
              </a:rPr>
              <a:t>séance  et partage des apprentissages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580112" y="1340768"/>
            <a:ext cx="3563888" cy="2736651"/>
            <a:chOff x="3470" y="799"/>
            <a:chExt cx="2077" cy="1406"/>
          </a:xfrm>
        </p:grpSpPr>
        <p:graphicFrame>
          <p:nvGraphicFramePr>
            <p:cNvPr id="7" name="Diagramme 6"/>
            <p:cNvGraphicFramePr/>
            <p:nvPr/>
          </p:nvGraphicFramePr>
          <p:xfrm>
            <a:off x="3745" y="985"/>
            <a:ext cx="1798" cy="11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16862" name="Espace réservé du contenu 2"/>
            <p:cNvSpPr>
              <a:spLocks/>
            </p:cNvSpPr>
            <p:nvPr/>
          </p:nvSpPr>
          <p:spPr bwMode="gray">
            <a:xfrm>
              <a:off x="3651" y="845"/>
              <a:ext cx="176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180975" indent="-180975" algn="l">
                <a:spcBef>
                  <a:spcPct val="10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fr-FR" sz="1400" b="1" dirty="0">
                  <a:solidFill>
                    <a:schemeClr val="tx1"/>
                  </a:solidFill>
                </a:rPr>
                <a:t>3 cibles</a:t>
              </a:r>
              <a:endParaRPr lang="fr-FR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1016867" name="Rectangle 35"/>
            <p:cNvSpPr>
              <a:spLocks noChangeArrowheads="1"/>
            </p:cNvSpPr>
            <p:nvPr/>
          </p:nvSpPr>
          <p:spPr bwMode="auto">
            <a:xfrm>
              <a:off x="3470" y="799"/>
              <a:ext cx="1995" cy="1406"/>
            </a:xfrm>
            <a:prstGeom prst="rect">
              <a:avLst/>
            </a:prstGeom>
            <a:noFill/>
            <a:ln w="952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fr-FR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5652120" y="4581128"/>
            <a:ext cx="3167063" cy="1584325"/>
            <a:chOff x="3470" y="2251"/>
            <a:chExt cx="1995" cy="998"/>
          </a:xfrm>
        </p:grpSpPr>
        <p:sp>
          <p:nvSpPr>
            <p:cNvPr id="10" name="Triangle isocèle 9"/>
            <p:cNvSpPr>
              <a:spLocks noChangeArrowheads="1"/>
            </p:cNvSpPr>
            <p:nvPr/>
          </p:nvSpPr>
          <p:spPr bwMode="auto">
            <a:xfrm>
              <a:off x="4014" y="2387"/>
              <a:ext cx="726" cy="582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 w="9525" algn="ctr">
              <a:solidFill>
                <a:srgbClr val="E4E1E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16864" name="ZoneTexte 10"/>
            <p:cNvSpPr txBox="1">
              <a:spLocks noChangeArrowheads="1"/>
            </p:cNvSpPr>
            <p:nvPr/>
          </p:nvSpPr>
          <p:spPr bwMode="auto">
            <a:xfrm>
              <a:off x="3606" y="2387"/>
              <a:ext cx="7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b="1">
                  <a:solidFill>
                    <a:srgbClr val="5F5F5F"/>
                  </a:solidFill>
                </a:rPr>
                <a:t>Penser</a:t>
              </a:r>
            </a:p>
          </p:txBody>
        </p:sp>
        <p:sp>
          <p:nvSpPr>
            <p:cNvPr id="1016865" name="ZoneTexte 11"/>
            <p:cNvSpPr txBox="1">
              <a:spLocks noChangeArrowheads="1"/>
            </p:cNvSpPr>
            <p:nvPr/>
          </p:nvSpPr>
          <p:spPr bwMode="auto">
            <a:xfrm>
              <a:off x="4468" y="2387"/>
              <a:ext cx="85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b="1">
                  <a:solidFill>
                    <a:srgbClr val="5F5F5F"/>
                  </a:solidFill>
                </a:rPr>
                <a:t>Ressentir</a:t>
              </a:r>
            </a:p>
          </p:txBody>
        </p:sp>
        <p:sp>
          <p:nvSpPr>
            <p:cNvPr id="1016866" name="ZoneTexte 12"/>
            <p:cNvSpPr txBox="1">
              <a:spLocks noChangeArrowheads="1"/>
            </p:cNvSpPr>
            <p:nvPr/>
          </p:nvSpPr>
          <p:spPr bwMode="auto">
            <a:xfrm>
              <a:off x="4014" y="2976"/>
              <a:ext cx="7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b="1">
                  <a:solidFill>
                    <a:srgbClr val="5F5F5F"/>
                  </a:solidFill>
                </a:rPr>
                <a:t>Agir</a:t>
              </a:r>
            </a:p>
          </p:txBody>
        </p:sp>
        <p:sp>
          <p:nvSpPr>
            <p:cNvPr id="1016868" name="Rectangle 36"/>
            <p:cNvSpPr>
              <a:spLocks noChangeArrowheads="1"/>
            </p:cNvSpPr>
            <p:nvPr/>
          </p:nvSpPr>
          <p:spPr bwMode="auto">
            <a:xfrm>
              <a:off x="3470" y="2251"/>
              <a:ext cx="1995" cy="998"/>
            </a:xfrm>
            <a:prstGeom prst="rect">
              <a:avLst/>
            </a:prstGeom>
            <a:noFill/>
            <a:ln w="9525" algn="ctr">
              <a:solidFill>
                <a:srgbClr val="C1B9B7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fr-FR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72209"/>
            <a:ext cx="9144000" cy="316835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br>
              <a:rPr lang="fr-FR" sz="32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www.metascoaching.com</a:t>
            </a:r>
            <a:br>
              <a:rPr lang="fr-FR" sz="2800" dirty="0">
                <a:solidFill>
                  <a:schemeClr val="accent1"/>
                </a:solidFill>
              </a:rPr>
            </a:br>
            <a:r>
              <a:rPr lang="fr-FR" sz="2800" u="sng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contact@metascoaching.fr</a:t>
            </a:r>
            <a:br>
              <a:rPr lang="fr-FR" sz="2800" u="sng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  <a:sym typeface="Wingdings"/>
              </a:rPr>
              <a:t> </a:t>
            </a:r>
            <a:r>
              <a:rPr lang="fr-FR" sz="3200" dirty="0">
                <a:solidFill>
                  <a:schemeClr val="tx1"/>
                </a:solidFill>
              </a:rPr>
              <a:t>02 44 81 17 49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  <a:sym typeface="Wingdings"/>
              </a:rPr>
              <a:t> </a:t>
            </a:r>
            <a:r>
              <a:rPr lang="fr-FR" sz="3200" dirty="0">
                <a:solidFill>
                  <a:schemeClr val="tx1"/>
                </a:solidFill>
              </a:rPr>
              <a:t>06 09 66 42 97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720080"/>
          </a:xfrm>
        </p:spPr>
        <p:txBody>
          <a:bodyPr>
            <a:normAutofit/>
          </a:bodyPr>
          <a:lstStyle/>
          <a:p>
            <a:pPr algn="l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060A32A-B0AA-4023-B4A3-E196F9946B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266" y="186767"/>
            <a:ext cx="4229467" cy="1714649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7CE202FF-6169-478E-B820-B6BD8CD0ED39}" type="slidenum">
              <a:rPr lang="fr-FR"/>
              <a:pPr/>
              <a:t>2</a:t>
            </a:fld>
            <a:endParaRPr lang="fr-FR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029575" cy="574675"/>
          </a:xfrm>
        </p:spPr>
        <p:txBody>
          <a:bodyPr>
            <a:normAutofit fontScale="90000"/>
          </a:bodyPr>
          <a:lstStyle/>
          <a:p>
            <a:r>
              <a:rPr lang="fr-FR" dirty="0"/>
              <a:t>			SOMMAIRE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6793"/>
            <a:ext cx="7488237" cy="4608512"/>
          </a:xfrm>
        </p:spPr>
        <p:txBody>
          <a:bodyPr>
            <a:normAutofit/>
          </a:bodyPr>
          <a:lstStyle/>
          <a:p>
            <a:pPr marL="176213" indent="184150">
              <a:lnSpc>
                <a:spcPct val="150000"/>
              </a:lnSpc>
              <a:buClr>
                <a:schemeClr val="bg2"/>
              </a:buClr>
            </a:pPr>
            <a:r>
              <a:rPr lang="fr-FR" dirty="0"/>
              <a:t>DEFINITION ET ORIGINE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en-US" dirty="0"/>
              <a:t>OBJECTIFS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en-US" dirty="0"/>
              <a:t>UTILITE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en-US" dirty="0"/>
              <a:t>CADRE &amp; METHODE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en-US" dirty="0"/>
              <a:t>BENEFICES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fr-FR" dirty="0"/>
              <a:t>ROLES DE L’ANIMATEUR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</a:pPr>
            <a:r>
              <a:rPr lang="fr-FR" dirty="0"/>
              <a:t>6 ETAPES D’UNE SEANCE</a:t>
            </a:r>
          </a:p>
          <a:p>
            <a:pPr marL="176213" indent="184150">
              <a:lnSpc>
                <a:spcPct val="150000"/>
              </a:lnSpc>
              <a:spcBef>
                <a:spcPct val="0"/>
              </a:spcBef>
              <a:buClr>
                <a:schemeClr val="bg2"/>
              </a:buClr>
              <a:buNone/>
            </a:pPr>
            <a:endParaRPr lang="fr-FR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88545E2C-FEA1-4D8C-B3C5-4A5DDF1D94E5}" type="slidenum">
              <a:rPr lang="fr-FR"/>
              <a:pPr/>
              <a:t>3</a:t>
            </a:fld>
            <a:endParaRPr lang="fr-FR" dirty="0"/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8172400" cy="4608512"/>
          </a:xfrm>
          <a:solidFill>
            <a:srgbClr val="F4EBE8"/>
          </a:solidFill>
          <a:ln/>
        </p:spPr>
        <p:txBody>
          <a:bodyPr anchor="ctr"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fr-FR" sz="1200" b="1" dirty="0">
                <a:solidFill>
                  <a:schemeClr val="bg2"/>
                </a:solidFill>
              </a:rPr>
              <a:t> </a:t>
            </a:r>
            <a:endParaRPr lang="fr-FR" sz="2400" b="1" dirty="0">
              <a:solidFill>
                <a:schemeClr val="bg2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fr-FR" sz="2400" b="1" dirty="0"/>
              <a:t>« Le groupe de codéveloppement professionnel est une approche de développement pour des personnes qui croient pouvoir apprendre les unes des autres afin d’améliorer leur pratique.</a:t>
            </a:r>
          </a:p>
          <a:p>
            <a:pPr algn="just">
              <a:buFont typeface="Wingdings" pitchFamily="2" charset="2"/>
              <a:buNone/>
            </a:pPr>
            <a:endParaRPr lang="fr-FR" sz="2400" b="1" dirty="0"/>
          </a:p>
          <a:p>
            <a:pPr algn="just">
              <a:buFont typeface="Wingdings" pitchFamily="2" charset="2"/>
              <a:buNone/>
            </a:pPr>
            <a:r>
              <a:rPr lang="fr-FR" sz="2400" b="1" dirty="0"/>
              <a:t>	La réflexion effectuée, individuellement et en groupe, est favorisée par un exercice structuré de consultation qui porte sur des problématiques vécues actuellement par les participants... »</a:t>
            </a:r>
          </a:p>
          <a:p>
            <a:pPr algn="just">
              <a:buFont typeface="Wingdings" pitchFamily="2" charset="2"/>
              <a:buNone/>
            </a:pPr>
            <a:r>
              <a:rPr lang="fr-FR" sz="2400" b="1" dirty="0">
                <a:solidFill>
                  <a:schemeClr val="bg2"/>
                </a:solidFill>
              </a:rPr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fr-F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A.PAYETTE, C.CHAMPAGNE, PUQ, 1997</a:t>
            </a:r>
          </a:p>
          <a:p>
            <a:pPr algn="just">
              <a:buFont typeface="Wingdings" pitchFamily="2" charset="2"/>
              <a:buNone/>
            </a:pPr>
            <a:endParaRPr lang="fr-FR" sz="1600" b="1" dirty="0">
              <a:solidFill>
                <a:schemeClr val="bg2"/>
              </a:solidFill>
            </a:endParaRPr>
          </a:p>
        </p:txBody>
      </p:sp>
      <p:sp>
        <p:nvSpPr>
          <p:cNvPr id="1010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259632" y="260350"/>
            <a:ext cx="6895356" cy="500063"/>
          </a:xfrm>
        </p:spPr>
        <p:txBody>
          <a:bodyPr>
            <a:normAutofit fontScale="90000"/>
          </a:bodyPr>
          <a:lstStyle/>
          <a:p>
            <a:r>
              <a:rPr lang="fr-FR" dirty="0"/>
              <a:t>DEFINITION ET ORIGINE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106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1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01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1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01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1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dirty="0"/>
              <a:t>P.</a:t>
            </a:r>
            <a:fld id="{88545E2C-FEA1-4D8C-B3C5-4A5DDF1D94E5}" type="slidenum">
              <a:rPr lang="fr-FR"/>
              <a:pPr/>
              <a:t>4</a:t>
            </a:fld>
            <a:endParaRPr lang="fr-FR" dirty="0"/>
          </a:p>
        </p:txBody>
      </p:sp>
      <p:sp>
        <p:nvSpPr>
          <p:cNvPr id="1010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259632" y="260350"/>
            <a:ext cx="6895356" cy="500063"/>
          </a:xfrm>
        </p:spPr>
        <p:txBody>
          <a:bodyPr>
            <a:normAutofit fontScale="90000"/>
          </a:bodyPr>
          <a:lstStyle/>
          <a:p>
            <a:r>
              <a:rPr lang="fr-FR" dirty="0"/>
              <a:t>DEFINITION ET ORIGINE</a:t>
            </a:r>
          </a:p>
        </p:txBody>
      </p:sp>
      <p:sp>
        <p:nvSpPr>
          <p:cNvPr id="1010693" name="Espace réservé du contenu 2"/>
          <p:cNvSpPr>
            <a:spLocks/>
          </p:cNvSpPr>
          <p:nvPr/>
        </p:nvSpPr>
        <p:spPr bwMode="gray">
          <a:xfrm>
            <a:off x="4572000" y="836712"/>
            <a:ext cx="4103688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80975" indent="-180975" algn="l">
              <a:spcBef>
                <a:spcPct val="10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fr-FR" sz="2000" b="1" dirty="0">
                <a:solidFill>
                  <a:srgbClr val="E60028"/>
                </a:solidFill>
              </a:rPr>
              <a:t>Adrien Payette</a:t>
            </a:r>
            <a:r>
              <a:rPr lang="fr-FR" sz="2000" b="1" dirty="0">
                <a:solidFill>
                  <a:schemeClr val="tx1"/>
                </a:solidFill>
              </a:rPr>
              <a:t> s ’est toujours intéressé au potentiel d’apprentissage des petits groupes.</a:t>
            </a:r>
          </a:p>
          <a:p>
            <a:pPr marL="180975" indent="-180975" algn="l">
              <a:spcBef>
                <a:spcPct val="10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fr-FR" sz="2000" b="1" dirty="0">
                <a:solidFill>
                  <a:srgbClr val="E60028"/>
                </a:solidFill>
              </a:rPr>
              <a:t>L’histoire d’un réseau</a:t>
            </a:r>
            <a:r>
              <a:rPr lang="fr-FR" sz="2000" b="1" dirty="0">
                <a:solidFill>
                  <a:schemeClr val="tx1"/>
                </a:solidFill>
              </a:rPr>
              <a:t> = une innovation pédagogique conçue par Adrien Payette, professeur à l’</a:t>
            </a:r>
            <a:r>
              <a:rPr lang="fr-FR" sz="2000" b="1" dirty="0" err="1">
                <a:solidFill>
                  <a:schemeClr val="tx1"/>
                </a:solidFill>
              </a:rPr>
              <a:t>ENAP</a:t>
            </a:r>
            <a:r>
              <a:rPr lang="fr-FR" sz="2000" b="1" dirty="0">
                <a:solidFill>
                  <a:schemeClr val="tx1"/>
                </a:solidFill>
              </a:rPr>
              <a:t> de Montréal et Claude Champagne, expérimentée depuis 15 ans</a:t>
            </a:r>
          </a:p>
          <a:p>
            <a:pPr marL="180975" indent="-180975" algn="l">
              <a:spcBef>
                <a:spcPct val="10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fr-FR" sz="2000" b="1" dirty="0">
                <a:solidFill>
                  <a:srgbClr val="E60028"/>
                </a:solidFill>
              </a:rPr>
              <a:t>Inspirée du courant nord américain</a:t>
            </a:r>
            <a:r>
              <a:rPr lang="fr-FR" sz="2000" b="1" dirty="0">
                <a:solidFill>
                  <a:schemeClr val="tx1"/>
                </a:solidFill>
              </a:rPr>
              <a:t> des pédagogies de l’action, de l’expérimentation et de la dynamique des groupes (Action </a:t>
            </a:r>
            <a:r>
              <a:rPr lang="fr-FR" sz="2000" b="1" dirty="0" err="1">
                <a:solidFill>
                  <a:schemeClr val="tx1"/>
                </a:solidFill>
              </a:rPr>
              <a:t>learning</a:t>
            </a:r>
            <a:r>
              <a:rPr lang="fr-FR" sz="2000" b="1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1010700" name="Picture 1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25256" y="908719"/>
            <a:ext cx="3558712" cy="559469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0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0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1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0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10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sz="2800" dirty="0"/>
          </a:p>
        </p:txBody>
      </p:sp>
      <p:sp>
        <p:nvSpPr>
          <p:cNvPr id="17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z="1400"/>
              <a:t>P.</a:t>
            </a:r>
            <a:fld id="{F0D82074-A330-4F3D-A586-F71B6A3F06BE}" type="slidenum">
              <a:rPr lang="fr-FR" sz="1400"/>
              <a:pPr/>
              <a:t>5</a:t>
            </a:fld>
            <a:endParaRPr lang="fr-FR" sz="14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40768"/>
            <a:ext cx="8820474" cy="4320480"/>
            <a:chOff x="1082" y="890"/>
            <a:chExt cx="3612" cy="1126"/>
          </a:xfrm>
        </p:grpSpPr>
        <p:sp>
          <p:nvSpPr>
            <p:cNvPr id="1021955" name="Rectangle 3"/>
            <p:cNvSpPr>
              <a:spLocks noChangeArrowheads="1"/>
            </p:cNvSpPr>
            <p:nvPr/>
          </p:nvSpPr>
          <p:spPr bwMode="auto">
            <a:xfrm>
              <a:off x="1215" y="890"/>
              <a:ext cx="3479" cy="1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noAutofit/>
            </a:bodyPr>
            <a:lstStyle/>
            <a:p>
              <a:pPr marL="179388" algn="ctr"/>
              <a:r>
                <a:rPr lang="fr-FR" sz="2800" b="1" dirty="0">
                  <a:solidFill>
                    <a:schemeClr val="tx1"/>
                  </a:solidFill>
                </a:rPr>
                <a:t>Apprendre à </a:t>
              </a:r>
              <a:r>
                <a:rPr lang="fr-FR" sz="2800" b="1" dirty="0">
                  <a:solidFill>
                    <a:srgbClr val="D91D45"/>
                  </a:solidFill>
                </a:rPr>
                <a:t>être plus efficace</a:t>
              </a:r>
            </a:p>
          </p:txBody>
        </p:sp>
        <p:sp>
          <p:nvSpPr>
            <p:cNvPr id="1021956" name="Rectangle 4"/>
            <p:cNvSpPr>
              <a:spLocks noChangeArrowheads="1"/>
            </p:cNvSpPr>
            <p:nvPr/>
          </p:nvSpPr>
          <p:spPr bwMode="auto">
            <a:xfrm>
              <a:off x="1082" y="1069"/>
              <a:ext cx="3612" cy="1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179388" algn="l"/>
              <a:r>
                <a:rPr lang="fr-FR" sz="2800" b="1" dirty="0">
                  <a:solidFill>
                    <a:schemeClr val="tx1"/>
                  </a:solidFill>
                </a:rPr>
                <a:t>Comprendre et tenter de </a:t>
              </a:r>
              <a:r>
                <a:rPr lang="fr-FR" sz="2800" b="1" dirty="0">
                  <a:solidFill>
                    <a:srgbClr val="D91D45"/>
                  </a:solidFill>
                </a:rPr>
                <a:t>formaliser ses modèles</a:t>
              </a:r>
            </a:p>
          </p:txBody>
        </p:sp>
        <p:sp>
          <p:nvSpPr>
            <p:cNvPr id="1021957" name="Rectangle 5"/>
            <p:cNvSpPr>
              <a:spLocks noChangeArrowheads="1"/>
            </p:cNvSpPr>
            <p:nvPr/>
          </p:nvSpPr>
          <p:spPr bwMode="auto">
            <a:xfrm>
              <a:off x="1274" y="1251"/>
              <a:ext cx="3420" cy="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179388" algn="ctr"/>
              <a:r>
                <a:rPr lang="fr-FR" sz="2800" b="1" dirty="0">
                  <a:solidFill>
                    <a:schemeClr val="tx1"/>
                  </a:solidFill>
                </a:rPr>
                <a:t>Prendre </a:t>
              </a:r>
              <a:r>
                <a:rPr lang="fr-FR" sz="2800" b="1" dirty="0">
                  <a:solidFill>
                    <a:srgbClr val="D91D45"/>
                  </a:solidFill>
                </a:rPr>
                <a:t>un temps de réflexion </a:t>
              </a:r>
            </a:p>
          </p:txBody>
        </p:sp>
        <p:sp>
          <p:nvSpPr>
            <p:cNvPr id="1021958" name="Rectangle 6"/>
            <p:cNvSpPr>
              <a:spLocks noChangeArrowheads="1"/>
            </p:cNvSpPr>
            <p:nvPr/>
          </p:nvSpPr>
          <p:spPr bwMode="auto">
            <a:xfrm>
              <a:off x="1274" y="1443"/>
              <a:ext cx="3420" cy="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179388" algn="ctr"/>
              <a:r>
                <a:rPr lang="fr-FR" sz="2800" b="1" dirty="0">
                  <a:solidFill>
                    <a:schemeClr val="tx1"/>
                  </a:solidFill>
                </a:rPr>
                <a:t>Avoir un </a:t>
              </a:r>
              <a:r>
                <a:rPr lang="fr-FR" sz="2800" b="1" dirty="0">
                  <a:solidFill>
                    <a:srgbClr val="D91D45"/>
                  </a:solidFill>
                </a:rPr>
                <a:t>groupe d’appartenance</a:t>
              </a:r>
            </a:p>
          </p:txBody>
        </p:sp>
        <p:sp>
          <p:nvSpPr>
            <p:cNvPr id="1021959" name="Rectangle 7"/>
            <p:cNvSpPr>
              <a:spLocks noChangeArrowheads="1"/>
            </p:cNvSpPr>
            <p:nvPr/>
          </p:nvSpPr>
          <p:spPr bwMode="auto">
            <a:xfrm>
              <a:off x="1274" y="1641"/>
              <a:ext cx="3420" cy="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179388" algn="ctr"/>
              <a:r>
                <a:rPr lang="fr-FR" sz="2800" b="1" dirty="0">
                  <a:solidFill>
                    <a:schemeClr val="tx1"/>
                  </a:solidFill>
                </a:rPr>
                <a:t>Consolider </a:t>
              </a:r>
              <a:r>
                <a:rPr lang="fr-FR" sz="2800" b="1" dirty="0">
                  <a:solidFill>
                    <a:srgbClr val="D91D45"/>
                  </a:solidFill>
                </a:rPr>
                <a:t>l’identité professionnelle</a:t>
              </a:r>
            </a:p>
          </p:txBody>
        </p:sp>
        <p:sp>
          <p:nvSpPr>
            <p:cNvPr id="1021960" name="Rectangle 8"/>
            <p:cNvSpPr>
              <a:spLocks noChangeArrowheads="1"/>
            </p:cNvSpPr>
            <p:nvPr/>
          </p:nvSpPr>
          <p:spPr bwMode="auto">
            <a:xfrm>
              <a:off x="1362" y="1841"/>
              <a:ext cx="3332" cy="1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179388" algn="ctr"/>
              <a:r>
                <a:rPr lang="fr-FR" sz="2800" b="1" dirty="0">
                  <a:solidFill>
                    <a:schemeClr val="tx1"/>
                  </a:solidFill>
                </a:rPr>
                <a:t>Apprendre à </a:t>
              </a:r>
              <a:r>
                <a:rPr lang="fr-FR" sz="2800" b="1" dirty="0">
                  <a:solidFill>
                    <a:srgbClr val="D91D45"/>
                  </a:solidFill>
                </a:rPr>
                <a:t>aider</a:t>
              </a:r>
              <a:r>
                <a:rPr lang="fr-FR" sz="2800" b="1" dirty="0">
                  <a:solidFill>
                    <a:schemeClr val="tx1"/>
                  </a:solidFill>
                </a:rPr>
                <a:t> et à </a:t>
              </a:r>
              <a:r>
                <a:rPr lang="fr-FR" sz="2800" b="1" dirty="0">
                  <a:solidFill>
                    <a:srgbClr val="D91D45"/>
                  </a:solidFill>
                </a:rPr>
                <a:t>être aidé</a:t>
              </a:r>
            </a:p>
          </p:txBody>
        </p:sp>
      </p:grpSp>
      <p:sp>
        <p:nvSpPr>
          <p:cNvPr id="1021961" name="Rectangle 3"/>
          <p:cNvSpPr>
            <a:spLocks noChangeArrowheads="1"/>
          </p:cNvSpPr>
          <p:nvPr/>
        </p:nvSpPr>
        <p:spPr bwMode="auto">
          <a:xfrm>
            <a:off x="3563888" y="332656"/>
            <a:ext cx="252028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l">
              <a:lnSpc>
                <a:spcPct val="90000"/>
              </a:lnSpc>
            </a:pPr>
            <a:r>
              <a:rPr lang="en-US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OBJECTIFS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7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P.</a:t>
            </a:r>
            <a:fld id="{F0D82074-A330-4F3D-A586-F71B6A3F06BE}" type="slidenum">
              <a:rPr lang="fr-FR"/>
              <a:pPr/>
              <a:t>6</a:t>
            </a:fld>
            <a:endParaRPr lang="fr-FR"/>
          </a:p>
        </p:txBody>
      </p:sp>
      <p:sp>
        <p:nvSpPr>
          <p:cNvPr id="1021961" name="Rectangle 3"/>
          <p:cNvSpPr>
            <a:spLocks noChangeArrowheads="1"/>
          </p:cNvSpPr>
          <p:nvPr/>
        </p:nvSpPr>
        <p:spPr bwMode="auto">
          <a:xfrm>
            <a:off x="1835696" y="333375"/>
            <a:ext cx="403244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l">
              <a:lnSpc>
                <a:spcPct val="90000"/>
              </a:lnSpc>
            </a:pP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OBJECTIFS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95537" y="908720"/>
            <a:ext cx="8748464" cy="4968551"/>
            <a:chOff x="1161" y="2024"/>
            <a:chExt cx="3171" cy="1769"/>
          </a:xfrm>
        </p:grpSpPr>
        <p:pic>
          <p:nvPicPr>
            <p:cNvPr id="102196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0" y="2045"/>
              <a:ext cx="2722" cy="1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1965" name="AutoShape 13"/>
            <p:cNvSpPr>
              <a:spLocks noChangeArrowheads="1"/>
            </p:cNvSpPr>
            <p:nvPr/>
          </p:nvSpPr>
          <p:spPr bwMode="auto">
            <a:xfrm>
              <a:off x="1161" y="2024"/>
              <a:ext cx="358" cy="1769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D91D45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fr-FR" sz="1400" b="1">
                <a:solidFill>
                  <a:schemeClr val="tx1"/>
                </a:solidFill>
              </a:endParaRPr>
            </a:p>
          </p:txBody>
        </p:sp>
        <p:sp>
          <p:nvSpPr>
            <p:cNvPr id="1021966" name="Text Box 14"/>
            <p:cNvSpPr txBox="1">
              <a:spLocks noChangeArrowheads="1"/>
            </p:cNvSpPr>
            <p:nvPr/>
          </p:nvSpPr>
          <p:spPr bwMode="auto">
            <a:xfrm rot="16200000">
              <a:off x="724" y="2844"/>
              <a:ext cx="1235" cy="1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400" b="1">
                  <a:solidFill>
                    <a:schemeClr val="bg1"/>
                  </a:solidFill>
                </a:rPr>
                <a:t>POSITIONNEMENT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0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P.</a:t>
            </a:r>
            <a:fld id="{4A246F3E-A133-427F-87C9-024C04784CD8}" type="slidenum">
              <a:rPr lang="fr-FR"/>
              <a:pPr/>
              <a:t>7</a:t>
            </a:fld>
            <a:endParaRPr lang="fr-FR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619250" y="981075"/>
            <a:ext cx="3528814" cy="4896197"/>
            <a:chOff x="975" y="618"/>
            <a:chExt cx="2268" cy="1723"/>
          </a:xfrm>
        </p:grpSpPr>
        <p:sp>
          <p:nvSpPr>
            <p:cNvPr id="1022986" name="Rectangle 10"/>
            <p:cNvSpPr>
              <a:spLocks noChangeArrowheads="1"/>
            </p:cNvSpPr>
            <p:nvPr/>
          </p:nvSpPr>
          <p:spPr bwMode="auto">
            <a:xfrm>
              <a:off x="975" y="799"/>
              <a:ext cx="2268" cy="5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Confronter ses expériences avec des collègues </a:t>
              </a:r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en profitant d’une dynamique collective</a:t>
              </a:r>
            </a:p>
            <a:p>
              <a:pPr algn="l"/>
              <a:endParaRPr lang="fr-FR" sz="12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2987" name="Rectangle 11"/>
            <p:cNvSpPr>
              <a:spLocks noChangeArrowheads="1"/>
            </p:cNvSpPr>
            <p:nvPr/>
          </p:nvSpPr>
          <p:spPr bwMode="auto">
            <a:xfrm>
              <a:off x="975" y="1389"/>
              <a:ext cx="2268" cy="31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8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Traiter des cas concrets </a:t>
              </a:r>
            </a:p>
            <a:p>
              <a:pPr algn="l"/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issus des situations rencontrées par chacun</a:t>
              </a:r>
            </a:p>
          </p:txBody>
        </p:sp>
        <p:sp>
          <p:nvSpPr>
            <p:cNvPr id="1022988" name="Rectangle 12"/>
            <p:cNvSpPr>
              <a:spLocks noChangeArrowheads="1"/>
            </p:cNvSpPr>
            <p:nvPr/>
          </p:nvSpPr>
          <p:spPr bwMode="auto">
            <a:xfrm>
              <a:off x="975" y="1706"/>
              <a:ext cx="2268" cy="4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2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Progresser individuellement</a:t>
              </a:r>
            </a:p>
            <a:p>
              <a:pPr algn="ctr"/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sur des difficultés spécifiques, techniques et    relationnelles</a:t>
              </a:r>
            </a:p>
            <a:p>
              <a:pPr algn="l"/>
              <a:endParaRPr lang="fr-FR" sz="800" b="1" dirty="0">
                <a:solidFill>
                  <a:schemeClr val="bg2"/>
                </a:solidFill>
                <a:cs typeface="Times New Roman" pitchFamily="18" charset="0"/>
              </a:endParaRPr>
            </a:p>
          </p:txBody>
        </p:sp>
        <p:sp>
          <p:nvSpPr>
            <p:cNvPr id="1022989" name="Rectangle 13"/>
            <p:cNvSpPr>
              <a:spLocks noChangeArrowheads="1"/>
            </p:cNvSpPr>
            <p:nvPr/>
          </p:nvSpPr>
          <p:spPr bwMode="auto">
            <a:xfrm>
              <a:off x="975" y="2114"/>
              <a:ext cx="2268" cy="22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200" b="1" dirty="0">
                <a:solidFill>
                  <a:srgbClr val="D91D45"/>
                </a:solidFill>
                <a:cs typeface="Times New Roman" pitchFamily="18" charset="0"/>
              </a:endParaRPr>
            </a:p>
            <a:p>
              <a:pPr algn="l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Améliorer sa pratique du management</a:t>
              </a:r>
            </a:p>
            <a:p>
              <a:pPr algn="l"/>
              <a:endParaRPr lang="fr-FR" sz="800" b="1" dirty="0">
                <a:solidFill>
                  <a:schemeClr val="accent1"/>
                </a:solidFill>
                <a:cs typeface="Times New Roman" pitchFamily="18" charset="0"/>
              </a:endParaRPr>
            </a:p>
          </p:txBody>
        </p:sp>
        <p:sp>
          <p:nvSpPr>
            <p:cNvPr id="1022990" name="AutoShape 14"/>
            <p:cNvSpPr>
              <a:spLocks noChangeArrowheads="1"/>
            </p:cNvSpPr>
            <p:nvPr/>
          </p:nvSpPr>
          <p:spPr bwMode="auto">
            <a:xfrm rot="5400000">
              <a:off x="1905" y="-312"/>
              <a:ext cx="408" cy="2268"/>
            </a:xfrm>
            <a:prstGeom prst="homePlate">
              <a:avLst>
                <a:gd name="adj" fmla="val 36190"/>
              </a:avLst>
            </a:prstGeom>
            <a:solidFill>
              <a:srgbClr val="D9E4F3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Améliorer sa pratique</a:t>
              </a: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professionnelle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364163" y="981075"/>
            <a:ext cx="3600450" cy="4896197"/>
            <a:chOff x="3334" y="618"/>
            <a:chExt cx="2268" cy="1723"/>
          </a:xfrm>
        </p:grpSpPr>
        <p:sp>
          <p:nvSpPr>
            <p:cNvPr id="1022992" name="Rectangle 16"/>
            <p:cNvSpPr>
              <a:spLocks noChangeArrowheads="1"/>
            </p:cNvSpPr>
            <p:nvPr/>
          </p:nvSpPr>
          <p:spPr bwMode="auto">
            <a:xfrm>
              <a:off x="3334" y="799"/>
              <a:ext cx="2268" cy="5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Partager des pratiques</a:t>
              </a:r>
              <a:r>
                <a:rPr lang="fr-FR" sz="14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</a:p>
            <a:p>
              <a:pPr algn="ctr"/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dans un groupe de managers</a:t>
              </a:r>
            </a:p>
            <a:p>
              <a:pPr algn="l"/>
              <a:endParaRPr lang="fr-FR" sz="1200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2993" name="Rectangle 17"/>
            <p:cNvSpPr>
              <a:spLocks noChangeArrowheads="1"/>
            </p:cNvSpPr>
            <p:nvPr/>
          </p:nvSpPr>
          <p:spPr bwMode="auto">
            <a:xfrm>
              <a:off x="3334" y="1389"/>
              <a:ext cx="2268" cy="31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8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 S’entraîner à intégrer cette façon de travailler </a:t>
              </a:r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dans les modes de management habituels</a:t>
              </a:r>
            </a:p>
          </p:txBody>
        </p:sp>
        <p:sp>
          <p:nvSpPr>
            <p:cNvPr id="1022994" name="Rectangle 18"/>
            <p:cNvSpPr>
              <a:spLocks noChangeArrowheads="1"/>
            </p:cNvSpPr>
            <p:nvPr/>
          </p:nvSpPr>
          <p:spPr bwMode="auto">
            <a:xfrm>
              <a:off x="3334" y="1706"/>
              <a:ext cx="2268" cy="40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2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rgbClr val="D91D45"/>
                  </a:solidFill>
                  <a:cs typeface="Times New Roman" pitchFamily="18" charset="0"/>
                </a:rPr>
                <a:t> Développer une culture managériale commune  </a:t>
              </a:r>
              <a:r>
                <a:rPr lang="fr-FR" sz="1200" b="1" dirty="0">
                  <a:solidFill>
                    <a:schemeClr val="tx2"/>
                  </a:solidFill>
                  <a:cs typeface="Times New Roman" pitchFamily="18" charset="0"/>
                </a:rPr>
                <a:t> permettre à l’entreprise d’améliorer sa maîtrise   des compétences de management des équipes</a:t>
              </a:r>
            </a:p>
            <a:p>
              <a:pPr algn="l"/>
              <a:endParaRPr lang="fr-FR" sz="800" b="1" dirty="0">
                <a:solidFill>
                  <a:schemeClr val="bg2"/>
                </a:solidFill>
                <a:cs typeface="Times New Roman" pitchFamily="18" charset="0"/>
              </a:endParaRPr>
            </a:p>
          </p:txBody>
        </p:sp>
        <p:sp>
          <p:nvSpPr>
            <p:cNvPr id="1022995" name="Rectangle 19"/>
            <p:cNvSpPr>
              <a:spLocks noChangeArrowheads="1"/>
            </p:cNvSpPr>
            <p:nvPr/>
          </p:nvSpPr>
          <p:spPr bwMode="auto">
            <a:xfrm>
              <a:off x="3334" y="2114"/>
              <a:ext cx="2268" cy="22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200" b="1" dirty="0">
                <a:solidFill>
                  <a:srgbClr val="D91D45"/>
                </a:solidFill>
                <a:cs typeface="Times New Roman" pitchFamily="18" charset="0"/>
              </a:endParaRPr>
            </a:p>
            <a:p>
              <a:pPr algn="l"/>
              <a:r>
                <a:rPr lang="fr-FR" sz="14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Créer de la solidarité et de la confiance</a:t>
              </a:r>
            </a:p>
            <a:p>
              <a:pPr algn="l"/>
              <a:endParaRPr lang="fr-FR" sz="1200" b="1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2996" name="AutoShape 20"/>
            <p:cNvSpPr>
              <a:spLocks noChangeArrowheads="1"/>
            </p:cNvSpPr>
            <p:nvPr/>
          </p:nvSpPr>
          <p:spPr bwMode="auto">
            <a:xfrm rot="5400000">
              <a:off x="4264" y="-312"/>
              <a:ext cx="408" cy="2268"/>
            </a:xfrm>
            <a:prstGeom prst="homePlate">
              <a:avLst>
                <a:gd name="adj" fmla="val 36190"/>
              </a:avLst>
            </a:prstGeom>
            <a:solidFill>
              <a:srgbClr val="D9E4F3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Contribuer à améliorer </a:t>
              </a:r>
            </a:p>
            <a:p>
              <a:pPr algn="ctr"/>
              <a:r>
                <a:rPr lang="fr-FR" sz="1400" b="1" dirty="0">
                  <a:solidFill>
                    <a:schemeClr val="tx1"/>
                  </a:solidFill>
                </a:rPr>
                <a:t>la pratique des autres</a:t>
              </a:r>
            </a:p>
          </p:txBody>
        </p:sp>
      </p:grpSp>
      <p:sp>
        <p:nvSpPr>
          <p:cNvPr id="1022997" name="Rectangle 3"/>
          <p:cNvSpPr>
            <a:spLocks noChangeArrowheads="1"/>
          </p:cNvSpPr>
          <p:nvPr/>
        </p:nvSpPr>
        <p:spPr bwMode="auto">
          <a:xfrm>
            <a:off x="2483768" y="333375"/>
            <a:ext cx="381642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>
              <a:lnSpc>
                <a:spcPct val="90000"/>
              </a:lnSpc>
            </a:pP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L’UTILITE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79388" y="981075"/>
            <a:ext cx="8785225" cy="4896197"/>
            <a:chOff x="113" y="618"/>
            <a:chExt cx="5534" cy="1723"/>
          </a:xfrm>
        </p:grpSpPr>
        <p:sp>
          <p:nvSpPr>
            <p:cNvPr id="1022998" name="AutoShape 22"/>
            <p:cNvSpPr>
              <a:spLocks noChangeArrowheads="1"/>
            </p:cNvSpPr>
            <p:nvPr/>
          </p:nvSpPr>
          <p:spPr bwMode="auto">
            <a:xfrm>
              <a:off x="113" y="618"/>
              <a:ext cx="839" cy="1723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D91D45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92075" algn="l"/>
              <a:r>
                <a:rPr lang="fr-FR" sz="1400" dirty="0">
                  <a:solidFill>
                    <a:schemeClr val="tx1"/>
                  </a:solidFill>
                </a:rPr>
                <a:t>Pour les</a:t>
              </a:r>
              <a:r>
                <a:rPr lang="fr-FR" sz="1400" b="1" dirty="0">
                  <a:solidFill>
                    <a:schemeClr val="tx1"/>
                  </a:solidFill>
                </a:rPr>
                <a:t> </a:t>
              </a:r>
            </a:p>
            <a:p>
              <a:pPr marL="92075" algn="l"/>
              <a:r>
                <a:rPr lang="fr-FR" sz="1600" b="1" dirty="0">
                  <a:solidFill>
                    <a:schemeClr val="tx1"/>
                  </a:solidFill>
                </a:rPr>
                <a:t>Participants</a:t>
              </a:r>
            </a:p>
          </p:txBody>
        </p:sp>
        <p:sp>
          <p:nvSpPr>
            <p:cNvPr id="1023000" name="Rectangle 24"/>
            <p:cNvSpPr>
              <a:spLocks noChangeArrowheads="1"/>
            </p:cNvSpPr>
            <p:nvPr/>
          </p:nvSpPr>
          <p:spPr bwMode="auto">
            <a:xfrm>
              <a:off x="113" y="618"/>
              <a:ext cx="5534" cy="1723"/>
            </a:xfrm>
            <a:prstGeom prst="rect">
              <a:avLst/>
            </a:prstGeom>
            <a:noFill/>
            <a:ln w="12700">
              <a:solidFill>
                <a:srgbClr val="D91D4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0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P.</a:t>
            </a:r>
            <a:fld id="{4A246F3E-A133-427F-87C9-024C04784CD8}" type="slidenum">
              <a:rPr lang="fr-FR"/>
              <a:pPr/>
              <a:t>8</a:t>
            </a:fld>
            <a:endParaRPr lang="fr-FR"/>
          </a:p>
        </p:txBody>
      </p:sp>
      <p:sp>
        <p:nvSpPr>
          <p:cNvPr id="1022997" name="Rectangle 3"/>
          <p:cNvSpPr>
            <a:spLocks noChangeArrowheads="1"/>
          </p:cNvSpPr>
          <p:nvPr/>
        </p:nvSpPr>
        <p:spPr bwMode="auto">
          <a:xfrm>
            <a:off x="2483768" y="333375"/>
            <a:ext cx="381642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>
              <a:lnSpc>
                <a:spcPct val="90000"/>
              </a:lnSpc>
            </a:pP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L’UTILITE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907704" y="1127333"/>
            <a:ext cx="5904384" cy="4389900"/>
            <a:chOff x="1701" y="2505"/>
            <a:chExt cx="3220" cy="1696"/>
          </a:xfrm>
        </p:grpSpPr>
        <p:sp>
          <p:nvSpPr>
            <p:cNvPr id="1023002" name="Rectangle 26"/>
            <p:cNvSpPr>
              <a:spLocks noChangeArrowheads="1"/>
            </p:cNvSpPr>
            <p:nvPr/>
          </p:nvSpPr>
          <p:spPr bwMode="auto">
            <a:xfrm>
              <a:off x="1701" y="3748"/>
              <a:ext cx="409" cy="31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fr-FR" dirty="0"/>
            </a:p>
          </p:txBody>
        </p:sp>
        <p:sp>
          <p:nvSpPr>
            <p:cNvPr id="1022979" name="Rectangle 3"/>
            <p:cNvSpPr>
              <a:spLocks noChangeArrowheads="1"/>
            </p:cNvSpPr>
            <p:nvPr/>
          </p:nvSpPr>
          <p:spPr bwMode="auto">
            <a:xfrm>
              <a:off x="2018" y="2594"/>
              <a:ext cx="2903" cy="5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endParaRPr lang="fr-FR" sz="14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l"/>
              <a:r>
                <a:rPr lang="fr-FR" sz="12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</a:p>
            <a:p>
              <a:pPr algn="l"/>
              <a:endParaRPr lang="fr-FR" sz="1200" b="1" dirty="0">
                <a:solidFill>
                  <a:srgbClr val="D91D45"/>
                </a:solidFill>
                <a:cs typeface="Times New Roman" pitchFamily="18" charset="0"/>
              </a:endParaRPr>
            </a:p>
            <a:p>
              <a:pPr algn="ctr"/>
              <a:r>
                <a:rPr lang="fr-FR" b="1" dirty="0"/>
                <a:t>Professionnaliser les managers</a:t>
              </a:r>
            </a:p>
            <a:p>
              <a:pPr algn="ctr"/>
              <a:r>
                <a:rPr lang="fr-FR" b="1" dirty="0"/>
                <a:t> ainsi que les lignes métiers</a:t>
              </a:r>
            </a:p>
            <a:p>
              <a:pPr algn="l"/>
              <a:endParaRPr lang="fr-FR" b="1" dirty="0"/>
            </a:p>
          </p:txBody>
        </p:sp>
        <p:sp>
          <p:nvSpPr>
            <p:cNvPr id="1022980" name="Rectangle 4"/>
            <p:cNvSpPr>
              <a:spLocks noChangeArrowheads="1"/>
            </p:cNvSpPr>
            <p:nvPr/>
          </p:nvSpPr>
          <p:spPr bwMode="auto">
            <a:xfrm>
              <a:off x="2018" y="3184"/>
              <a:ext cx="2903" cy="27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/>
              <a:r>
                <a:rPr lang="fr-FR" sz="1200" b="1" dirty="0">
                  <a:solidFill>
                    <a:schemeClr val="accent1"/>
                  </a:solidFill>
                  <a:cs typeface="Times New Roman" pitchFamily="18" charset="0"/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Favoriser la transversalité entre les équipes</a:t>
              </a:r>
            </a:p>
            <a:p>
              <a:pPr algn="ctr"/>
              <a:r>
                <a:rPr lang="fr-FR" sz="1400" b="1" dirty="0">
                  <a:solidFill>
                    <a:schemeClr val="tx2"/>
                  </a:solidFill>
                  <a:cs typeface="Times New Roman" pitchFamily="18" charset="0"/>
                </a:rPr>
                <a:t> encourager une dynamique d’entraide et de collaboration</a:t>
              </a:r>
            </a:p>
          </p:txBody>
        </p:sp>
        <p:sp>
          <p:nvSpPr>
            <p:cNvPr id="1022981" name="Rectangle 5"/>
            <p:cNvSpPr>
              <a:spLocks noChangeArrowheads="1"/>
            </p:cNvSpPr>
            <p:nvPr/>
          </p:nvSpPr>
          <p:spPr bwMode="auto">
            <a:xfrm>
              <a:off x="2018" y="3455"/>
              <a:ext cx="2903" cy="225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8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Capitaliser sur les savoirs faire et les savoirs </a:t>
              </a:r>
              <a:r>
                <a:rPr lang="fr-FR" sz="1400" b="1" dirty="0">
                  <a:cs typeface="Times New Roman" pitchFamily="18" charset="0"/>
                </a:rPr>
                <a:t>ê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tre</a:t>
              </a:r>
            </a:p>
            <a:p>
              <a:pPr algn="l"/>
              <a:endParaRPr lang="fr-FR" sz="800" b="1" dirty="0">
                <a:solidFill>
                  <a:schemeClr val="tx1"/>
                </a:solidFill>
                <a:cs typeface="Times New Roman" pitchFamily="18" charset="0"/>
              </a:endParaRPr>
            </a:p>
          </p:txBody>
        </p:sp>
        <p:sp>
          <p:nvSpPr>
            <p:cNvPr id="1022982" name="AutoShape 6"/>
            <p:cNvSpPr>
              <a:spLocks noChangeArrowheads="1"/>
            </p:cNvSpPr>
            <p:nvPr/>
          </p:nvSpPr>
          <p:spPr bwMode="auto">
            <a:xfrm rot="5400000">
              <a:off x="3263" y="1257"/>
              <a:ext cx="408" cy="2903"/>
            </a:xfrm>
            <a:prstGeom prst="homePlate">
              <a:avLst>
                <a:gd name="adj" fmla="val 36190"/>
              </a:avLst>
            </a:prstGeom>
            <a:solidFill>
              <a:srgbClr val="D9E4F3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rot="10800000" vert="eaVert" wrap="none" lIns="0" tIns="0" rIns="0" bIns="0" anchor="ctr"/>
            <a:lstStyle/>
            <a:p>
              <a:pPr algn="ctr"/>
              <a:r>
                <a:rPr lang="fr-FR" b="1" dirty="0">
                  <a:solidFill>
                    <a:schemeClr val="tx1"/>
                  </a:solidFill>
                </a:rPr>
                <a:t>Augmenter l’efficacité organisationnelle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22983" name="Rectangle 7"/>
            <p:cNvSpPr>
              <a:spLocks noChangeArrowheads="1"/>
            </p:cNvSpPr>
            <p:nvPr/>
          </p:nvSpPr>
          <p:spPr bwMode="auto">
            <a:xfrm>
              <a:off x="2018" y="3661"/>
              <a:ext cx="2903" cy="27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8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4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Favoriser les liens d’apprentissage</a:t>
              </a:r>
            </a:p>
            <a:p>
              <a:pPr algn="ctr"/>
              <a:r>
                <a:rPr lang="fr-FR" sz="1400" b="1" dirty="0">
                  <a:solidFill>
                    <a:schemeClr val="tx2"/>
                  </a:solidFill>
                  <a:cs typeface="Times New Roman" pitchFamily="18" charset="0"/>
                </a:rPr>
                <a:t> entre les personnes</a:t>
              </a:r>
            </a:p>
            <a:p>
              <a:pPr algn="l"/>
              <a:endParaRPr lang="fr-FR" sz="800" b="1" dirty="0">
                <a:solidFill>
                  <a:schemeClr val="bg2"/>
                </a:solidFill>
                <a:cs typeface="Times New Roman" pitchFamily="18" charset="0"/>
              </a:endParaRPr>
            </a:p>
          </p:txBody>
        </p:sp>
        <p:sp>
          <p:nvSpPr>
            <p:cNvPr id="1022984" name="Rectangle 8"/>
            <p:cNvSpPr>
              <a:spLocks noChangeArrowheads="1"/>
            </p:cNvSpPr>
            <p:nvPr/>
          </p:nvSpPr>
          <p:spPr bwMode="auto">
            <a:xfrm>
              <a:off x="2018" y="3929"/>
              <a:ext cx="2903" cy="27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l"/>
              <a:endParaRPr lang="fr-FR" sz="800" b="1" dirty="0">
                <a:solidFill>
                  <a:schemeClr val="hlink"/>
                </a:solidFill>
                <a:cs typeface="Times New Roman" pitchFamily="18" charset="0"/>
              </a:endParaRPr>
            </a:p>
            <a:p>
              <a:pPr algn="ctr"/>
              <a:r>
                <a:rPr lang="fr-FR" sz="1200" b="1" dirty="0">
                  <a:solidFill>
                    <a:srgbClr val="D91D45"/>
                  </a:solidFill>
                  <a:cs typeface="Times New Roman" pitchFamily="18" charset="0"/>
                </a:rPr>
                <a:t> </a:t>
              </a:r>
              <a:r>
                <a:rPr lang="fr-FR" sz="1400" b="1" dirty="0">
                  <a:solidFill>
                    <a:schemeClr val="tx1"/>
                  </a:solidFill>
                  <a:cs typeface="Times New Roman" pitchFamily="18" charset="0"/>
                </a:rPr>
                <a:t>Composer avec des ressources limitées</a:t>
              </a:r>
            </a:p>
            <a:p>
              <a:pPr algn="ctr"/>
              <a:r>
                <a:rPr lang="fr-FR" sz="1400" b="1" dirty="0">
                  <a:solidFill>
                    <a:schemeClr val="tx2"/>
                  </a:solidFill>
                  <a:cs typeface="Times New Roman" pitchFamily="18" charset="0"/>
                </a:rPr>
                <a:t> pour la formation</a:t>
              </a:r>
            </a:p>
            <a:p>
              <a:pPr algn="l"/>
              <a:endParaRPr lang="fr-FR" sz="800" b="1" dirty="0">
                <a:solidFill>
                  <a:schemeClr val="bg2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0" y="1052736"/>
            <a:ext cx="7812088" cy="4608512"/>
            <a:chOff x="1111" y="2505"/>
            <a:chExt cx="3810" cy="1696"/>
          </a:xfrm>
        </p:grpSpPr>
        <p:sp>
          <p:nvSpPr>
            <p:cNvPr id="1022999" name="AutoShape 23"/>
            <p:cNvSpPr>
              <a:spLocks noChangeArrowheads="1"/>
            </p:cNvSpPr>
            <p:nvPr/>
          </p:nvSpPr>
          <p:spPr bwMode="auto">
            <a:xfrm>
              <a:off x="1111" y="2511"/>
              <a:ext cx="1176" cy="1678"/>
            </a:xfrm>
            <a:prstGeom prst="homePlate">
              <a:avLst>
                <a:gd name="adj" fmla="val 25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D91D45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marL="92075" algn="l"/>
              <a:r>
                <a:rPr lang="fr-FR" sz="2400" dirty="0">
                  <a:solidFill>
                    <a:schemeClr val="tx1"/>
                  </a:solidFill>
                </a:rPr>
                <a:t>Pour</a:t>
              </a:r>
            </a:p>
            <a:p>
              <a:pPr marL="92075" algn="l"/>
              <a:r>
                <a:rPr lang="fr-FR" sz="2400" b="1" dirty="0">
                  <a:solidFill>
                    <a:schemeClr val="tx1"/>
                  </a:solidFill>
                </a:rPr>
                <a:t>L’entreprise</a:t>
              </a:r>
            </a:p>
          </p:txBody>
        </p:sp>
        <p:sp>
          <p:nvSpPr>
            <p:cNvPr id="1023001" name="Rectangle 25"/>
            <p:cNvSpPr>
              <a:spLocks noChangeArrowheads="1"/>
            </p:cNvSpPr>
            <p:nvPr/>
          </p:nvSpPr>
          <p:spPr bwMode="auto">
            <a:xfrm>
              <a:off x="1111" y="2505"/>
              <a:ext cx="3810" cy="1696"/>
            </a:xfrm>
            <a:prstGeom prst="rect">
              <a:avLst/>
            </a:prstGeom>
            <a:noFill/>
            <a:ln w="12700">
              <a:solidFill>
                <a:srgbClr val="D91D4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6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/>
              <a:t>P.</a:t>
            </a:r>
            <a:fld id="{EE54173A-5516-4241-A01F-F4DD51C76C2F}" type="slidenum">
              <a:rPr lang="fr-FR"/>
              <a:pPr/>
              <a:t>9</a:t>
            </a:fld>
            <a:endParaRPr lang="fr-FR"/>
          </a:p>
        </p:txBody>
      </p:sp>
      <p:sp>
        <p:nvSpPr>
          <p:cNvPr id="1024018" name="Rectangle 18"/>
          <p:cNvSpPr>
            <a:spLocks noChangeArrowheads="1"/>
          </p:cNvSpPr>
          <p:nvPr/>
        </p:nvSpPr>
        <p:spPr bwMode="auto">
          <a:xfrm>
            <a:off x="3851275" y="6308725"/>
            <a:ext cx="647700" cy="2889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fr-FR"/>
          </a:p>
        </p:txBody>
      </p:sp>
      <p:sp>
        <p:nvSpPr>
          <p:cNvPr id="1024003" name="Rectangle 3"/>
          <p:cNvSpPr>
            <a:spLocks noChangeArrowheads="1"/>
          </p:cNvSpPr>
          <p:nvPr/>
        </p:nvSpPr>
        <p:spPr bwMode="auto">
          <a:xfrm>
            <a:off x="5111750" y="4797425"/>
            <a:ext cx="403225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179388" algn="l"/>
            <a:endParaRPr lang="fr-FR" sz="140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528" y="1268760"/>
            <a:ext cx="8424862" cy="360362"/>
          </a:xfrm>
          <a:prstGeom prst="rect">
            <a:avLst/>
          </a:prstGeom>
          <a:solidFill>
            <a:srgbClr val="D91D4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4163" indent="-284163" eaLnBrk="0" hangingPunct="0">
              <a:spcBef>
                <a:spcPct val="50000"/>
              </a:spcBef>
              <a:buClr>
                <a:srgbClr val="0073CF"/>
              </a:buClr>
              <a:buSzPct val="130000"/>
              <a:buFont typeface="Symbol" pitchFamily="18" charset="2"/>
              <a:buNone/>
            </a:pPr>
            <a:r>
              <a:rPr lang="fr-FR" sz="1600" b="1" dirty="0">
                <a:solidFill>
                  <a:schemeClr val="bg1"/>
                </a:solidFill>
                <a:cs typeface="Times New Roman" pitchFamily="18" charset="0"/>
              </a:rPr>
              <a:t>Principes fondateurs du groupe : Respect et confidentialité</a:t>
            </a:r>
          </a:p>
        </p:txBody>
      </p:sp>
      <p:sp>
        <p:nvSpPr>
          <p:cNvPr id="1024011" name="Rectangle 3"/>
          <p:cNvSpPr>
            <a:spLocks noChangeArrowheads="1"/>
          </p:cNvSpPr>
          <p:nvPr/>
        </p:nvSpPr>
        <p:spPr bwMode="auto">
          <a:xfrm>
            <a:off x="1403648" y="333375"/>
            <a:ext cx="604867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E60028"/>
                </a:solidFill>
              </a:rPr>
              <a:t>		</a:t>
            </a:r>
            <a:r>
              <a:rPr lang="en-US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CADRE &amp; METHODE</a:t>
            </a:r>
          </a:p>
        </p:txBody>
      </p:sp>
      <p:pic>
        <p:nvPicPr>
          <p:cNvPr id="102401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2952405" cy="345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2401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348880"/>
            <a:ext cx="3451406" cy="35697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7" name="ZoneTexte 16"/>
          <p:cNvSpPr txBox="1"/>
          <p:nvPr/>
        </p:nvSpPr>
        <p:spPr>
          <a:xfrm>
            <a:off x="683568" y="19168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 de format</a:t>
            </a:r>
          </a:p>
        </p:txBody>
      </p:sp>
      <p:sp>
        <p:nvSpPr>
          <p:cNvPr id="18" name="ZoneTexte 17"/>
          <p:cNvSpPr txBox="1"/>
          <p:nvPr/>
        </p:nvSpPr>
        <p:spPr>
          <a:xfrm flipH="1">
            <a:off x="5292080" y="198884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État d’esprit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4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EBC1B40A55E4098AA11E84F9719F3A7"/>
  <p:tag name="TPVERSION" val="5"/>
  <p:tag name="TPFULLVERSION" val="5.3.2.24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G_FR_Couverture_Texte">
  <a:themeElements>
    <a:clrScheme name="1_SG_FR_Couverture_Texte 1">
      <a:dk1>
        <a:srgbClr val="000000"/>
      </a:dk1>
      <a:lt1>
        <a:srgbClr val="FFFFFF"/>
      </a:lt1>
      <a:dk2>
        <a:srgbClr val="69AACD"/>
      </a:dk2>
      <a:lt2>
        <a:srgbClr val="6E6E87"/>
      </a:lt2>
      <a:accent1>
        <a:srgbClr val="223D58"/>
      </a:accent1>
      <a:accent2>
        <a:srgbClr val="BE877A"/>
      </a:accent2>
      <a:accent3>
        <a:srgbClr val="FFFFFF"/>
      </a:accent3>
      <a:accent4>
        <a:srgbClr val="000000"/>
      </a:accent4>
      <a:accent5>
        <a:srgbClr val="ABAFB4"/>
      </a:accent5>
      <a:accent6>
        <a:srgbClr val="AC7A6E"/>
      </a:accent6>
      <a:hlink>
        <a:srgbClr val="B2BBC5"/>
      </a:hlink>
      <a:folHlink>
        <a:srgbClr val="DCBFB7"/>
      </a:folHlink>
    </a:clrScheme>
    <a:fontScheme name="1_SG_FR_Couverture_Tex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FR_Couverture_Texte 1">
        <a:dk1>
          <a:srgbClr val="000000"/>
        </a:dk1>
        <a:lt1>
          <a:srgbClr val="FFFFFF"/>
        </a:lt1>
        <a:dk2>
          <a:srgbClr val="69AACD"/>
        </a:dk2>
        <a:lt2>
          <a:srgbClr val="6E6E87"/>
        </a:lt2>
        <a:accent1>
          <a:srgbClr val="223D58"/>
        </a:accent1>
        <a:accent2>
          <a:srgbClr val="BE877A"/>
        </a:accent2>
        <a:accent3>
          <a:srgbClr val="FFFFFF"/>
        </a:accent3>
        <a:accent4>
          <a:srgbClr val="000000"/>
        </a:accent4>
        <a:accent5>
          <a:srgbClr val="ABAFB4"/>
        </a:accent5>
        <a:accent6>
          <a:srgbClr val="AC7A6E"/>
        </a:accent6>
        <a:hlink>
          <a:srgbClr val="B2BBC5"/>
        </a:hlink>
        <a:folHlink>
          <a:srgbClr val="DCBFB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9131</TotalTime>
  <Words>857</Words>
  <Application>Microsoft Office PowerPoint</Application>
  <PresentationFormat>Affichage à l'écran (4:3)</PresentationFormat>
  <Paragraphs>191</Paragraphs>
  <Slides>15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Arial</vt:lpstr>
      <vt:lpstr>Calibri</vt:lpstr>
      <vt:lpstr>Lucida Sans Unicode</vt:lpstr>
      <vt:lpstr>Symbol</vt:lpstr>
      <vt:lpstr>Verdana</vt:lpstr>
      <vt:lpstr>Wingdings</vt:lpstr>
      <vt:lpstr>Wingdings 2</vt:lpstr>
      <vt:lpstr>Wingdings 3</vt:lpstr>
      <vt:lpstr>Rotonde</vt:lpstr>
      <vt:lpstr>1_SG_FR_Couverture_Texte</vt:lpstr>
      <vt:lpstr>CODÉVELOPPEMENT PROFESSIONNEL   </vt:lpstr>
      <vt:lpstr>   SOMMAIRE</vt:lpstr>
      <vt:lpstr>DEFINITION ET ORIGINE</vt:lpstr>
      <vt:lpstr>DEFINITION ET ORIGINE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ROLE DE L’ANIMATEUR</vt:lpstr>
      <vt:lpstr> 6 ETAPES D’UNE SEANCE</vt:lpstr>
      <vt:lpstr>   www.metascoaching.com contact@metascoaching.fr    02 44 81 17 49  06 09 66 42 97</vt:lpstr>
    </vt:vector>
  </TitlesOfParts>
  <Company>Le mienne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Patrice Métais</dc:creator>
  <cp:lastModifiedBy>Patrice Métais</cp:lastModifiedBy>
  <cp:revision>748</cp:revision>
  <dcterms:created xsi:type="dcterms:W3CDTF">2015-06-18T07:36:53Z</dcterms:created>
  <dcterms:modified xsi:type="dcterms:W3CDTF">2021-05-03T09:05:23Z</dcterms:modified>
</cp:coreProperties>
</file>